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82" r:id="rId3"/>
    <p:sldId id="297" r:id="rId4"/>
    <p:sldId id="258" r:id="rId5"/>
    <p:sldId id="264" r:id="rId6"/>
    <p:sldId id="265" r:id="rId7"/>
    <p:sldId id="296" r:id="rId8"/>
    <p:sldId id="285" r:id="rId9"/>
    <p:sldId id="279" r:id="rId10"/>
    <p:sldId id="295" r:id="rId11"/>
    <p:sldId id="293" r:id="rId12"/>
    <p:sldId id="260" r:id="rId13"/>
    <p:sldId id="29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3"/>
    <a:srgbClr val="4E8F00"/>
    <a:srgbClr val="008F00"/>
    <a:srgbClr val="009051"/>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284"/>
    <p:restoredTop sz="95878"/>
  </p:normalViewPr>
  <p:slideViewPr>
    <p:cSldViewPr snapToGrid="0" snapToObjects="1">
      <p:cViewPr varScale="1">
        <p:scale>
          <a:sx n="88" d="100"/>
          <a:sy n="88" d="100"/>
        </p:scale>
        <p:origin x="216"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43EEA-10D6-C340-8488-075160038F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5E93D0-BA4C-944C-BB68-9B0C82B2EC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3C3387-CDDA-DC4A-B060-4E2B960E6217}"/>
              </a:ext>
            </a:extLst>
          </p:cNvPr>
          <p:cNvSpPr>
            <a:spLocks noGrp="1"/>
          </p:cNvSpPr>
          <p:nvPr>
            <p:ph type="dt" sz="half" idx="10"/>
          </p:nvPr>
        </p:nvSpPr>
        <p:spPr/>
        <p:txBody>
          <a:bodyPr/>
          <a:lstStyle/>
          <a:p>
            <a:fld id="{F58D9ED2-91E7-5640-B69C-C34960D05B08}" type="datetimeFigureOut">
              <a:rPr lang="en-US" smtClean="0"/>
              <a:t>2/21/22</a:t>
            </a:fld>
            <a:endParaRPr lang="en-US"/>
          </a:p>
        </p:txBody>
      </p:sp>
      <p:sp>
        <p:nvSpPr>
          <p:cNvPr id="5" name="Footer Placeholder 4">
            <a:extLst>
              <a:ext uri="{FF2B5EF4-FFF2-40B4-BE49-F238E27FC236}">
                <a16:creationId xmlns:a16="http://schemas.microsoft.com/office/drawing/2014/main" id="{1AF2667E-CFED-4C44-AEA9-E08097326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0C5FE-BA69-AE4A-980E-D4EBCB28CD97}"/>
              </a:ext>
            </a:extLst>
          </p:cNvPr>
          <p:cNvSpPr>
            <a:spLocks noGrp="1"/>
          </p:cNvSpPr>
          <p:nvPr>
            <p:ph type="sldNum" sz="quarter" idx="12"/>
          </p:nvPr>
        </p:nvSpPr>
        <p:spPr/>
        <p:txBody>
          <a:bodyPr/>
          <a:lstStyle/>
          <a:p>
            <a:fld id="{7F98DDEE-6F5A-FA40-AF01-78D3B8AF7BC8}" type="slidenum">
              <a:rPr lang="en-US" smtClean="0"/>
              <a:t>‹#›</a:t>
            </a:fld>
            <a:endParaRPr lang="en-US"/>
          </a:p>
        </p:txBody>
      </p:sp>
    </p:spTree>
    <p:extLst>
      <p:ext uri="{BB962C8B-B14F-4D97-AF65-F5344CB8AC3E}">
        <p14:creationId xmlns:p14="http://schemas.microsoft.com/office/powerpoint/2010/main" val="2076779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8F9D4-31AB-CB4E-9F7F-40630ED133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F000B4-1F2B-FF48-8226-9CE0046E31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19E01-F489-384C-ADFB-26DE86743051}"/>
              </a:ext>
            </a:extLst>
          </p:cNvPr>
          <p:cNvSpPr>
            <a:spLocks noGrp="1"/>
          </p:cNvSpPr>
          <p:nvPr>
            <p:ph type="dt" sz="half" idx="10"/>
          </p:nvPr>
        </p:nvSpPr>
        <p:spPr/>
        <p:txBody>
          <a:bodyPr/>
          <a:lstStyle/>
          <a:p>
            <a:fld id="{F58D9ED2-91E7-5640-B69C-C34960D05B08}" type="datetimeFigureOut">
              <a:rPr lang="en-US" smtClean="0"/>
              <a:t>2/21/22</a:t>
            </a:fld>
            <a:endParaRPr lang="en-US"/>
          </a:p>
        </p:txBody>
      </p:sp>
      <p:sp>
        <p:nvSpPr>
          <p:cNvPr id="5" name="Footer Placeholder 4">
            <a:extLst>
              <a:ext uri="{FF2B5EF4-FFF2-40B4-BE49-F238E27FC236}">
                <a16:creationId xmlns:a16="http://schemas.microsoft.com/office/drawing/2014/main" id="{D585312A-B9E7-CE4D-A1E1-CE0249587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A20D9-CD47-DA41-B092-46C8D6C43A74}"/>
              </a:ext>
            </a:extLst>
          </p:cNvPr>
          <p:cNvSpPr>
            <a:spLocks noGrp="1"/>
          </p:cNvSpPr>
          <p:nvPr>
            <p:ph type="sldNum" sz="quarter" idx="12"/>
          </p:nvPr>
        </p:nvSpPr>
        <p:spPr/>
        <p:txBody>
          <a:bodyPr/>
          <a:lstStyle/>
          <a:p>
            <a:fld id="{7F98DDEE-6F5A-FA40-AF01-78D3B8AF7BC8}" type="slidenum">
              <a:rPr lang="en-US" smtClean="0"/>
              <a:t>‹#›</a:t>
            </a:fld>
            <a:endParaRPr lang="en-US"/>
          </a:p>
        </p:txBody>
      </p:sp>
    </p:spTree>
    <p:extLst>
      <p:ext uri="{BB962C8B-B14F-4D97-AF65-F5344CB8AC3E}">
        <p14:creationId xmlns:p14="http://schemas.microsoft.com/office/powerpoint/2010/main" val="2616216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C7BDA4-5B2B-8748-9D96-3A1BA72DA2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9C8E01-0361-0E4B-813A-2D2602F592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44A56-97CE-CA45-9177-9763AE785F1D}"/>
              </a:ext>
            </a:extLst>
          </p:cNvPr>
          <p:cNvSpPr>
            <a:spLocks noGrp="1"/>
          </p:cNvSpPr>
          <p:nvPr>
            <p:ph type="dt" sz="half" idx="10"/>
          </p:nvPr>
        </p:nvSpPr>
        <p:spPr/>
        <p:txBody>
          <a:bodyPr/>
          <a:lstStyle/>
          <a:p>
            <a:fld id="{F58D9ED2-91E7-5640-B69C-C34960D05B08}" type="datetimeFigureOut">
              <a:rPr lang="en-US" smtClean="0"/>
              <a:t>2/21/22</a:t>
            </a:fld>
            <a:endParaRPr lang="en-US"/>
          </a:p>
        </p:txBody>
      </p:sp>
      <p:sp>
        <p:nvSpPr>
          <p:cNvPr id="5" name="Footer Placeholder 4">
            <a:extLst>
              <a:ext uri="{FF2B5EF4-FFF2-40B4-BE49-F238E27FC236}">
                <a16:creationId xmlns:a16="http://schemas.microsoft.com/office/drawing/2014/main" id="{E50CDAAF-56DE-2746-A516-6F190333D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101BF-2598-7E4B-94AB-0935CBEB95BE}"/>
              </a:ext>
            </a:extLst>
          </p:cNvPr>
          <p:cNvSpPr>
            <a:spLocks noGrp="1"/>
          </p:cNvSpPr>
          <p:nvPr>
            <p:ph type="sldNum" sz="quarter" idx="12"/>
          </p:nvPr>
        </p:nvSpPr>
        <p:spPr/>
        <p:txBody>
          <a:bodyPr/>
          <a:lstStyle/>
          <a:p>
            <a:fld id="{7F98DDEE-6F5A-FA40-AF01-78D3B8AF7BC8}" type="slidenum">
              <a:rPr lang="en-US" smtClean="0"/>
              <a:t>‹#›</a:t>
            </a:fld>
            <a:endParaRPr lang="en-US"/>
          </a:p>
        </p:txBody>
      </p:sp>
    </p:spTree>
    <p:extLst>
      <p:ext uri="{BB962C8B-B14F-4D97-AF65-F5344CB8AC3E}">
        <p14:creationId xmlns:p14="http://schemas.microsoft.com/office/powerpoint/2010/main" val="37789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0CB47-C87E-6A47-99EC-3102E65117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78788F-6D60-8243-8653-4283F29926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79B996-0F66-E74D-BB0D-81C1B5BC55CD}"/>
              </a:ext>
            </a:extLst>
          </p:cNvPr>
          <p:cNvSpPr>
            <a:spLocks noGrp="1"/>
          </p:cNvSpPr>
          <p:nvPr>
            <p:ph type="dt" sz="half" idx="10"/>
          </p:nvPr>
        </p:nvSpPr>
        <p:spPr/>
        <p:txBody>
          <a:bodyPr/>
          <a:lstStyle/>
          <a:p>
            <a:fld id="{F58D9ED2-91E7-5640-B69C-C34960D05B08}" type="datetimeFigureOut">
              <a:rPr lang="en-US" smtClean="0"/>
              <a:t>2/21/22</a:t>
            </a:fld>
            <a:endParaRPr lang="en-US"/>
          </a:p>
        </p:txBody>
      </p:sp>
      <p:sp>
        <p:nvSpPr>
          <p:cNvPr id="5" name="Footer Placeholder 4">
            <a:extLst>
              <a:ext uri="{FF2B5EF4-FFF2-40B4-BE49-F238E27FC236}">
                <a16:creationId xmlns:a16="http://schemas.microsoft.com/office/drawing/2014/main" id="{EB1D544A-CADD-5C4E-A5CB-9E17734B35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83B80-B570-EB4B-B6F5-393E5CE54BF2}"/>
              </a:ext>
            </a:extLst>
          </p:cNvPr>
          <p:cNvSpPr>
            <a:spLocks noGrp="1"/>
          </p:cNvSpPr>
          <p:nvPr>
            <p:ph type="sldNum" sz="quarter" idx="12"/>
          </p:nvPr>
        </p:nvSpPr>
        <p:spPr/>
        <p:txBody>
          <a:bodyPr/>
          <a:lstStyle/>
          <a:p>
            <a:fld id="{7F98DDEE-6F5A-FA40-AF01-78D3B8AF7BC8}" type="slidenum">
              <a:rPr lang="en-US" smtClean="0"/>
              <a:t>‹#›</a:t>
            </a:fld>
            <a:endParaRPr lang="en-US"/>
          </a:p>
        </p:txBody>
      </p:sp>
    </p:spTree>
    <p:extLst>
      <p:ext uri="{BB962C8B-B14F-4D97-AF65-F5344CB8AC3E}">
        <p14:creationId xmlns:p14="http://schemas.microsoft.com/office/powerpoint/2010/main" val="219720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C14D1-8D25-3B4F-A507-89D292BA34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0FF23E-C19E-C046-8318-417265B9D1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C7E6E8-8661-DA4F-8B3D-7AC5CB9948E7}"/>
              </a:ext>
            </a:extLst>
          </p:cNvPr>
          <p:cNvSpPr>
            <a:spLocks noGrp="1"/>
          </p:cNvSpPr>
          <p:nvPr>
            <p:ph type="dt" sz="half" idx="10"/>
          </p:nvPr>
        </p:nvSpPr>
        <p:spPr/>
        <p:txBody>
          <a:bodyPr/>
          <a:lstStyle/>
          <a:p>
            <a:fld id="{F58D9ED2-91E7-5640-B69C-C34960D05B08}" type="datetimeFigureOut">
              <a:rPr lang="en-US" smtClean="0"/>
              <a:t>2/21/22</a:t>
            </a:fld>
            <a:endParaRPr lang="en-US"/>
          </a:p>
        </p:txBody>
      </p:sp>
      <p:sp>
        <p:nvSpPr>
          <p:cNvPr id="5" name="Footer Placeholder 4">
            <a:extLst>
              <a:ext uri="{FF2B5EF4-FFF2-40B4-BE49-F238E27FC236}">
                <a16:creationId xmlns:a16="http://schemas.microsoft.com/office/drawing/2014/main" id="{B52908B0-6FCE-7041-B741-71341CA0D3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F7DD1-B43F-9340-8056-5D34F593661C}"/>
              </a:ext>
            </a:extLst>
          </p:cNvPr>
          <p:cNvSpPr>
            <a:spLocks noGrp="1"/>
          </p:cNvSpPr>
          <p:nvPr>
            <p:ph type="sldNum" sz="quarter" idx="12"/>
          </p:nvPr>
        </p:nvSpPr>
        <p:spPr/>
        <p:txBody>
          <a:bodyPr/>
          <a:lstStyle/>
          <a:p>
            <a:fld id="{7F98DDEE-6F5A-FA40-AF01-78D3B8AF7BC8}" type="slidenum">
              <a:rPr lang="en-US" smtClean="0"/>
              <a:t>‹#›</a:t>
            </a:fld>
            <a:endParaRPr lang="en-US"/>
          </a:p>
        </p:txBody>
      </p:sp>
    </p:spTree>
    <p:extLst>
      <p:ext uri="{BB962C8B-B14F-4D97-AF65-F5344CB8AC3E}">
        <p14:creationId xmlns:p14="http://schemas.microsoft.com/office/powerpoint/2010/main" val="395988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DADA2-2767-CB41-8E57-80CA80614D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43F970-4051-5F45-856F-B7F65E97AE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304459-057A-EB47-B510-3F66C7433D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C12554-513A-D848-A7FC-83FF27DF12C3}"/>
              </a:ext>
            </a:extLst>
          </p:cNvPr>
          <p:cNvSpPr>
            <a:spLocks noGrp="1"/>
          </p:cNvSpPr>
          <p:nvPr>
            <p:ph type="dt" sz="half" idx="10"/>
          </p:nvPr>
        </p:nvSpPr>
        <p:spPr/>
        <p:txBody>
          <a:bodyPr/>
          <a:lstStyle/>
          <a:p>
            <a:fld id="{F58D9ED2-91E7-5640-B69C-C34960D05B08}" type="datetimeFigureOut">
              <a:rPr lang="en-US" smtClean="0"/>
              <a:t>2/21/22</a:t>
            </a:fld>
            <a:endParaRPr lang="en-US"/>
          </a:p>
        </p:txBody>
      </p:sp>
      <p:sp>
        <p:nvSpPr>
          <p:cNvPr id="6" name="Footer Placeholder 5">
            <a:extLst>
              <a:ext uri="{FF2B5EF4-FFF2-40B4-BE49-F238E27FC236}">
                <a16:creationId xmlns:a16="http://schemas.microsoft.com/office/drawing/2014/main" id="{4142261F-D0E8-6B42-ABD1-22E959C711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78435E-D5D7-5D45-B88C-CC98C6F15271}"/>
              </a:ext>
            </a:extLst>
          </p:cNvPr>
          <p:cNvSpPr>
            <a:spLocks noGrp="1"/>
          </p:cNvSpPr>
          <p:nvPr>
            <p:ph type="sldNum" sz="quarter" idx="12"/>
          </p:nvPr>
        </p:nvSpPr>
        <p:spPr/>
        <p:txBody>
          <a:bodyPr/>
          <a:lstStyle/>
          <a:p>
            <a:fld id="{7F98DDEE-6F5A-FA40-AF01-78D3B8AF7BC8}" type="slidenum">
              <a:rPr lang="en-US" smtClean="0"/>
              <a:t>‹#›</a:t>
            </a:fld>
            <a:endParaRPr lang="en-US"/>
          </a:p>
        </p:txBody>
      </p:sp>
    </p:spTree>
    <p:extLst>
      <p:ext uri="{BB962C8B-B14F-4D97-AF65-F5344CB8AC3E}">
        <p14:creationId xmlns:p14="http://schemas.microsoft.com/office/powerpoint/2010/main" val="1186173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5C428-0AEC-184A-B04E-066D222B8C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CF16C5-5F1E-114D-8F64-B4BE24DE93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7EE26D-511B-6444-8979-91F5B45A53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296DF2-0F1B-8D47-8309-C6FEA4BFB3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A31A14-7BAE-974A-98CC-834B360AE7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51379C-8831-EF4F-B22D-19AD9422628D}"/>
              </a:ext>
            </a:extLst>
          </p:cNvPr>
          <p:cNvSpPr>
            <a:spLocks noGrp="1"/>
          </p:cNvSpPr>
          <p:nvPr>
            <p:ph type="dt" sz="half" idx="10"/>
          </p:nvPr>
        </p:nvSpPr>
        <p:spPr/>
        <p:txBody>
          <a:bodyPr/>
          <a:lstStyle/>
          <a:p>
            <a:fld id="{F58D9ED2-91E7-5640-B69C-C34960D05B08}" type="datetimeFigureOut">
              <a:rPr lang="en-US" smtClean="0"/>
              <a:t>2/21/22</a:t>
            </a:fld>
            <a:endParaRPr lang="en-US"/>
          </a:p>
        </p:txBody>
      </p:sp>
      <p:sp>
        <p:nvSpPr>
          <p:cNvPr id="8" name="Footer Placeholder 7">
            <a:extLst>
              <a:ext uri="{FF2B5EF4-FFF2-40B4-BE49-F238E27FC236}">
                <a16:creationId xmlns:a16="http://schemas.microsoft.com/office/drawing/2014/main" id="{B397B7C7-AFB0-C44D-B611-2676933E2B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CCAEF9-59F4-7845-8EB0-55ECF07444B6}"/>
              </a:ext>
            </a:extLst>
          </p:cNvPr>
          <p:cNvSpPr>
            <a:spLocks noGrp="1"/>
          </p:cNvSpPr>
          <p:nvPr>
            <p:ph type="sldNum" sz="quarter" idx="12"/>
          </p:nvPr>
        </p:nvSpPr>
        <p:spPr/>
        <p:txBody>
          <a:bodyPr/>
          <a:lstStyle/>
          <a:p>
            <a:fld id="{7F98DDEE-6F5A-FA40-AF01-78D3B8AF7BC8}" type="slidenum">
              <a:rPr lang="en-US" smtClean="0"/>
              <a:t>‹#›</a:t>
            </a:fld>
            <a:endParaRPr lang="en-US"/>
          </a:p>
        </p:txBody>
      </p:sp>
    </p:spTree>
    <p:extLst>
      <p:ext uri="{BB962C8B-B14F-4D97-AF65-F5344CB8AC3E}">
        <p14:creationId xmlns:p14="http://schemas.microsoft.com/office/powerpoint/2010/main" val="329434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A264B-ACDE-E74E-8855-21F06C2C1D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E3C7CF-1F23-AE4C-8E2A-97007CAA3A0C}"/>
              </a:ext>
            </a:extLst>
          </p:cNvPr>
          <p:cNvSpPr>
            <a:spLocks noGrp="1"/>
          </p:cNvSpPr>
          <p:nvPr>
            <p:ph type="dt" sz="half" idx="10"/>
          </p:nvPr>
        </p:nvSpPr>
        <p:spPr/>
        <p:txBody>
          <a:bodyPr/>
          <a:lstStyle/>
          <a:p>
            <a:fld id="{F58D9ED2-91E7-5640-B69C-C34960D05B08}" type="datetimeFigureOut">
              <a:rPr lang="en-US" smtClean="0"/>
              <a:t>2/21/22</a:t>
            </a:fld>
            <a:endParaRPr lang="en-US"/>
          </a:p>
        </p:txBody>
      </p:sp>
      <p:sp>
        <p:nvSpPr>
          <p:cNvPr id="4" name="Footer Placeholder 3">
            <a:extLst>
              <a:ext uri="{FF2B5EF4-FFF2-40B4-BE49-F238E27FC236}">
                <a16:creationId xmlns:a16="http://schemas.microsoft.com/office/drawing/2014/main" id="{3A17F524-00EE-C44B-9CBB-AF5184789D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E9C874-0F87-0E4D-AC64-0F510470773C}"/>
              </a:ext>
            </a:extLst>
          </p:cNvPr>
          <p:cNvSpPr>
            <a:spLocks noGrp="1"/>
          </p:cNvSpPr>
          <p:nvPr>
            <p:ph type="sldNum" sz="quarter" idx="12"/>
          </p:nvPr>
        </p:nvSpPr>
        <p:spPr/>
        <p:txBody>
          <a:bodyPr/>
          <a:lstStyle/>
          <a:p>
            <a:fld id="{7F98DDEE-6F5A-FA40-AF01-78D3B8AF7BC8}" type="slidenum">
              <a:rPr lang="en-US" smtClean="0"/>
              <a:t>‹#›</a:t>
            </a:fld>
            <a:endParaRPr lang="en-US"/>
          </a:p>
        </p:txBody>
      </p:sp>
    </p:spTree>
    <p:extLst>
      <p:ext uri="{BB962C8B-B14F-4D97-AF65-F5344CB8AC3E}">
        <p14:creationId xmlns:p14="http://schemas.microsoft.com/office/powerpoint/2010/main" val="2439414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457921-A355-F146-ABC8-99004EBDD02A}"/>
              </a:ext>
            </a:extLst>
          </p:cNvPr>
          <p:cNvSpPr>
            <a:spLocks noGrp="1"/>
          </p:cNvSpPr>
          <p:nvPr>
            <p:ph type="dt" sz="half" idx="10"/>
          </p:nvPr>
        </p:nvSpPr>
        <p:spPr/>
        <p:txBody>
          <a:bodyPr/>
          <a:lstStyle/>
          <a:p>
            <a:fld id="{F58D9ED2-91E7-5640-B69C-C34960D05B08}" type="datetimeFigureOut">
              <a:rPr lang="en-US" smtClean="0"/>
              <a:t>2/21/22</a:t>
            </a:fld>
            <a:endParaRPr lang="en-US"/>
          </a:p>
        </p:txBody>
      </p:sp>
      <p:sp>
        <p:nvSpPr>
          <p:cNvPr id="3" name="Footer Placeholder 2">
            <a:extLst>
              <a:ext uri="{FF2B5EF4-FFF2-40B4-BE49-F238E27FC236}">
                <a16:creationId xmlns:a16="http://schemas.microsoft.com/office/drawing/2014/main" id="{68C621AE-070B-CC4E-9986-2CCA82B2EB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BBA999-2391-244F-B03C-A86A8E91415D}"/>
              </a:ext>
            </a:extLst>
          </p:cNvPr>
          <p:cNvSpPr>
            <a:spLocks noGrp="1"/>
          </p:cNvSpPr>
          <p:nvPr>
            <p:ph type="sldNum" sz="quarter" idx="12"/>
          </p:nvPr>
        </p:nvSpPr>
        <p:spPr/>
        <p:txBody>
          <a:bodyPr/>
          <a:lstStyle/>
          <a:p>
            <a:fld id="{7F98DDEE-6F5A-FA40-AF01-78D3B8AF7BC8}" type="slidenum">
              <a:rPr lang="en-US" smtClean="0"/>
              <a:t>‹#›</a:t>
            </a:fld>
            <a:endParaRPr lang="en-US"/>
          </a:p>
        </p:txBody>
      </p:sp>
    </p:spTree>
    <p:extLst>
      <p:ext uri="{BB962C8B-B14F-4D97-AF65-F5344CB8AC3E}">
        <p14:creationId xmlns:p14="http://schemas.microsoft.com/office/powerpoint/2010/main" val="4222990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7E437-1C50-EF41-9D5A-6430A40A36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E34659-D0A9-1943-9122-C1F0E31F9A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35ABA3-A247-8E43-956E-553308C12D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2E4A13-EA28-1845-B60C-7FD7B26AD813}"/>
              </a:ext>
            </a:extLst>
          </p:cNvPr>
          <p:cNvSpPr>
            <a:spLocks noGrp="1"/>
          </p:cNvSpPr>
          <p:nvPr>
            <p:ph type="dt" sz="half" idx="10"/>
          </p:nvPr>
        </p:nvSpPr>
        <p:spPr/>
        <p:txBody>
          <a:bodyPr/>
          <a:lstStyle/>
          <a:p>
            <a:fld id="{F58D9ED2-91E7-5640-B69C-C34960D05B08}" type="datetimeFigureOut">
              <a:rPr lang="en-US" smtClean="0"/>
              <a:t>2/21/22</a:t>
            </a:fld>
            <a:endParaRPr lang="en-US"/>
          </a:p>
        </p:txBody>
      </p:sp>
      <p:sp>
        <p:nvSpPr>
          <p:cNvPr id="6" name="Footer Placeholder 5">
            <a:extLst>
              <a:ext uri="{FF2B5EF4-FFF2-40B4-BE49-F238E27FC236}">
                <a16:creationId xmlns:a16="http://schemas.microsoft.com/office/drawing/2014/main" id="{78467B97-66D8-8848-B4CB-EAA365AEFD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8C89E-2E48-3248-94E3-B36EDDA0BADA}"/>
              </a:ext>
            </a:extLst>
          </p:cNvPr>
          <p:cNvSpPr>
            <a:spLocks noGrp="1"/>
          </p:cNvSpPr>
          <p:nvPr>
            <p:ph type="sldNum" sz="quarter" idx="12"/>
          </p:nvPr>
        </p:nvSpPr>
        <p:spPr/>
        <p:txBody>
          <a:bodyPr/>
          <a:lstStyle/>
          <a:p>
            <a:fld id="{7F98DDEE-6F5A-FA40-AF01-78D3B8AF7BC8}" type="slidenum">
              <a:rPr lang="en-US" smtClean="0"/>
              <a:t>‹#›</a:t>
            </a:fld>
            <a:endParaRPr lang="en-US"/>
          </a:p>
        </p:txBody>
      </p:sp>
    </p:spTree>
    <p:extLst>
      <p:ext uri="{BB962C8B-B14F-4D97-AF65-F5344CB8AC3E}">
        <p14:creationId xmlns:p14="http://schemas.microsoft.com/office/powerpoint/2010/main" val="2695041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56582-8360-2744-8818-16924A0864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88F11D-1EFE-964C-BAA1-81C5B4453E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FEF60A-6AE1-3346-AE07-6A9F76A53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E87D4D-6B4B-754A-9C4A-F57294FC689C}"/>
              </a:ext>
            </a:extLst>
          </p:cNvPr>
          <p:cNvSpPr>
            <a:spLocks noGrp="1"/>
          </p:cNvSpPr>
          <p:nvPr>
            <p:ph type="dt" sz="half" idx="10"/>
          </p:nvPr>
        </p:nvSpPr>
        <p:spPr/>
        <p:txBody>
          <a:bodyPr/>
          <a:lstStyle/>
          <a:p>
            <a:fld id="{F58D9ED2-91E7-5640-B69C-C34960D05B08}" type="datetimeFigureOut">
              <a:rPr lang="en-US" smtClean="0"/>
              <a:t>2/21/22</a:t>
            </a:fld>
            <a:endParaRPr lang="en-US"/>
          </a:p>
        </p:txBody>
      </p:sp>
      <p:sp>
        <p:nvSpPr>
          <p:cNvPr id="6" name="Footer Placeholder 5">
            <a:extLst>
              <a:ext uri="{FF2B5EF4-FFF2-40B4-BE49-F238E27FC236}">
                <a16:creationId xmlns:a16="http://schemas.microsoft.com/office/drawing/2014/main" id="{FA4E9877-DC3B-4649-A923-D36CAE7B8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E4964E-0DE1-A94E-A251-F5725F78EE74}"/>
              </a:ext>
            </a:extLst>
          </p:cNvPr>
          <p:cNvSpPr>
            <a:spLocks noGrp="1"/>
          </p:cNvSpPr>
          <p:nvPr>
            <p:ph type="sldNum" sz="quarter" idx="12"/>
          </p:nvPr>
        </p:nvSpPr>
        <p:spPr/>
        <p:txBody>
          <a:bodyPr/>
          <a:lstStyle/>
          <a:p>
            <a:fld id="{7F98DDEE-6F5A-FA40-AF01-78D3B8AF7BC8}" type="slidenum">
              <a:rPr lang="en-US" smtClean="0"/>
              <a:t>‹#›</a:t>
            </a:fld>
            <a:endParaRPr lang="en-US"/>
          </a:p>
        </p:txBody>
      </p:sp>
    </p:spTree>
    <p:extLst>
      <p:ext uri="{BB962C8B-B14F-4D97-AF65-F5344CB8AC3E}">
        <p14:creationId xmlns:p14="http://schemas.microsoft.com/office/powerpoint/2010/main" val="370801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DD116D-60EA-4240-9DF5-04A0843AF5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269F94-C79A-D741-B200-030E84AFF3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4DE90-D543-3242-B3CC-04715D3859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D9ED2-91E7-5640-B69C-C34960D05B08}" type="datetimeFigureOut">
              <a:rPr lang="en-US" smtClean="0"/>
              <a:t>2/21/22</a:t>
            </a:fld>
            <a:endParaRPr lang="en-US"/>
          </a:p>
        </p:txBody>
      </p:sp>
      <p:sp>
        <p:nvSpPr>
          <p:cNvPr id="5" name="Footer Placeholder 4">
            <a:extLst>
              <a:ext uri="{FF2B5EF4-FFF2-40B4-BE49-F238E27FC236}">
                <a16:creationId xmlns:a16="http://schemas.microsoft.com/office/drawing/2014/main" id="{59C8BE82-AE24-DF42-8F5E-6D12FF6F83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7F6B1D-C9F3-B240-B8C9-1FB0C1B30F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8DDEE-6F5A-FA40-AF01-78D3B8AF7BC8}" type="slidenum">
              <a:rPr lang="en-US" smtClean="0"/>
              <a:t>‹#›</a:t>
            </a:fld>
            <a:endParaRPr lang="en-US"/>
          </a:p>
        </p:txBody>
      </p:sp>
    </p:spTree>
    <p:extLst>
      <p:ext uri="{BB962C8B-B14F-4D97-AF65-F5344CB8AC3E}">
        <p14:creationId xmlns:p14="http://schemas.microsoft.com/office/powerpoint/2010/main" val="2745512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hyperlink" Target="https://pixabay.com/en/earth-peace-together-symbol-1207231/"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g"/><Relationship Id="rId5" Type="http://schemas.openxmlformats.org/officeDocument/2006/relationships/hyperlink" Target="https://www.publicdomainpictures.net/view-image.php?image=311191&amp;picture=klimawandel" TargetMode="Externa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universetoday.com/95108/from-russia-with-love-a-singularly-stunning-image-of-earth/" TargetMode="External"/><Relationship Id="rId7" Type="http://schemas.openxmlformats.org/officeDocument/2006/relationships/hyperlink" Target="http://www.publicdomainpictures.net/view-image.php?image=84963&amp;picture=globe-people" TargetMode="External"/><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hyperlink" Target="https://pixabay.com/en/children-forward-universe-earth-1587968/" TargetMode="Externa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hyperlink" Target="http://www.onecommunityranch.org/how-can-i-save-the-planet/" TargetMode="External"/><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3.xml.rels><?xml version="1.0" encoding="UTF-8" standalone="yes"?>
<Relationships xmlns="http://schemas.openxmlformats.org/package/2006/relationships"><Relationship Id="rId3" Type="http://schemas.openxmlformats.org/officeDocument/2006/relationships/hyperlink" Target="https://epitemnein-epitomic.blogspot.com/2012/03/unity-of-fellowship-in-holy-spirit.html" TargetMode="External"/><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hyperlink" Target="https://www.maxpixel.net/Social-Care-Earth-World-Unity-Together-Hands-5710167" TargetMode="Externa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hyperlink" Target="https://www.onecommunityglobal.org/for-the-highest-good-of-all/" TargetMode="External"/><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hyperlink" Target="http://pointtowrite.blogspot.com/2008/11/throughout-globe-people-of-different.html" TargetMode="Externa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hyperlink" Target="http://www.pelicanweb.org/solisustv11n10supp1.html"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simple.wikipedia.org/wiki/Age_of_the_Earth"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simple.wikipedia.org/wiki/Age_of_the_Earth"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climatechange20.commons.gc.cuny.edu/tag/climatejustice/" TargetMode="External"/><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hyperlink" Target="https://interaliaproject.com/promoting-environmental-justice-in-athens-kalamata-and-the-world/"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hellasfrappe.blogspot.com/2013/04/15-year-old-doing-well-thanks-to.html" TargetMode="External"/><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hyperlink" Target="http://www.laudatosiactionplatform.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67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528EF3-7803-1840-914C-070D445E68B6}"/>
              </a:ext>
            </a:extLst>
          </p:cNvPr>
          <p:cNvSpPr/>
          <p:nvPr/>
        </p:nvSpPr>
        <p:spPr>
          <a:xfrm>
            <a:off x="4376736" y="855325"/>
            <a:ext cx="6838951" cy="2298065"/>
          </a:xfrm>
          <a:prstGeom prst="rect">
            <a:avLst/>
          </a:prstGeom>
        </p:spPr>
        <p:txBody>
          <a:bodyPr wrap="square">
            <a:spAutoFit/>
          </a:bodyPr>
          <a:lstStyle/>
          <a:p>
            <a:pPr algn="ctr">
              <a:lnSpc>
                <a:spcPct val="115000"/>
              </a:lnSpc>
            </a:pPr>
            <a:r>
              <a:rPr lang="en-US" b="1" dirty="0">
                <a:latin typeface="Comic Sans MS" panose="030F0902030302020204" pitchFamily="66" charset="0"/>
                <a:ea typeface="Times New Roman" panose="02020603050405020304" pitchFamily="18" charset="0"/>
                <a:cs typeface="Calibri" panose="020F0502020204030204" pitchFamily="34" charset="0"/>
              </a:rPr>
              <a:t>It’s 3:23 in the Morning</a:t>
            </a:r>
            <a:endParaRPr lang="en-US" b="1" i="1" dirty="0">
              <a:latin typeface="Comic Sans MS" panose="030F0902030302020204" pitchFamily="66" charset="0"/>
              <a:ea typeface="Times New Roman" panose="02020603050405020304" pitchFamily="18" charset="0"/>
              <a:cs typeface="Calibri" panose="020F0502020204030204" pitchFamily="34" charset="0"/>
            </a:endParaRPr>
          </a:p>
          <a:p>
            <a:pPr algn="ctr">
              <a:lnSpc>
                <a:spcPct val="115000"/>
              </a:lnSpc>
            </a:pPr>
            <a:r>
              <a:rPr lang="en-US" sz="1200" i="1" dirty="0">
                <a:latin typeface="Comic Sans MS" panose="030F0902030302020204" pitchFamily="66" charset="0"/>
                <a:ea typeface="Times New Roman" panose="02020603050405020304" pitchFamily="18" charset="0"/>
                <a:cs typeface="Calibri" panose="020F0502020204030204" pitchFamily="34" charset="0"/>
              </a:rPr>
              <a:t>Lyrics by Drew Dellinger; Music by </a:t>
            </a:r>
            <a:r>
              <a:rPr lang="en-US" sz="1200" i="1" dirty="0" err="1">
                <a:latin typeface="Comic Sans MS" panose="030F0902030302020204" pitchFamily="66" charset="0"/>
                <a:ea typeface="Times New Roman" panose="02020603050405020304" pitchFamily="18" charset="0"/>
                <a:cs typeface="Calibri" panose="020F0502020204030204" pitchFamily="34" charset="0"/>
              </a:rPr>
              <a:t>K.Sherman</a:t>
            </a:r>
            <a:r>
              <a:rPr lang="en-US" sz="1200" i="1" dirty="0">
                <a:latin typeface="Comic Sans MS" panose="030F0902030302020204" pitchFamily="66" charset="0"/>
                <a:ea typeface="Times New Roman" panose="02020603050405020304" pitchFamily="18" charset="0"/>
                <a:cs typeface="Calibri" panose="020F0502020204030204" pitchFamily="34" charset="0"/>
              </a:rPr>
              <a:t>, CSJ</a:t>
            </a:r>
            <a:endParaRPr lang="en-US" sz="1100" dirty="0">
              <a:effectLst/>
              <a:latin typeface="Comic Sans MS" panose="030F0902030302020204" pitchFamily="66" charset="0"/>
              <a:ea typeface="Calibri" panose="020F0502020204030204" pitchFamily="34" charset="0"/>
              <a:cs typeface="Times New Roman" panose="02020603050405020304" pitchFamily="18" charset="0"/>
            </a:endParaRPr>
          </a:p>
          <a:p>
            <a:pPr algn="ctr">
              <a:lnSpc>
                <a:spcPct val="115000"/>
              </a:lnSpc>
            </a:pPr>
            <a:r>
              <a:rPr lang="en-US" sz="1600" i="1" dirty="0">
                <a:latin typeface="Comic Sans MS" panose="030F0902030302020204" pitchFamily="66" charset="0"/>
                <a:ea typeface="Times New Roman" panose="02020603050405020304" pitchFamily="18" charset="0"/>
                <a:cs typeface="Calibri" panose="020F0502020204030204" pitchFamily="34" charset="0"/>
              </a:rPr>
              <a:t> </a:t>
            </a:r>
            <a:endParaRPr lang="en-US" sz="1400" dirty="0">
              <a:effectLst/>
              <a:latin typeface="Comic Sans MS" panose="030F0902030302020204" pitchFamily="66" charset="0"/>
              <a:ea typeface="Calibri" panose="020F0502020204030204" pitchFamily="34" charset="0"/>
              <a:cs typeface="Times New Roman" panose="02020603050405020304" pitchFamily="18" charset="0"/>
            </a:endParaRPr>
          </a:p>
          <a:p>
            <a:pPr algn="ctr">
              <a:lnSpc>
                <a:spcPct val="115000"/>
              </a:lnSpc>
            </a:pPr>
            <a:r>
              <a:rPr lang="en-US" sz="2000" dirty="0">
                <a:latin typeface="Comic Sans MS" panose="030F0902030302020204" pitchFamily="66" charset="0"/>
                <a:ea typeface="Calibri" panose="020F0502020204030204" pitchFamily="34" charset="0"/>
                <a:cs typeface="Times New Roman" panose="02020603050405020304" pitchFamily="18" charset="0"/>
              </a:rPr>
              <a:t>It’s 3:23 in the morning and I’m awake.</a:t>
            </a:r>
            <a:endParaRPr lang="en-US" dirty="0">
              <a:effectLst/>
              <a:latin typeface="Comic Sans MS" panose="030F0902030302020204" pitchFamily="66" charset="0"/>
              <a:ea typeface="Calibri" panose="020F0502020204030204" pitchFamily="34" charset="0"/>
              <a:cs typeface="Times New Roman" panose="02020603050405020304" pitchFamily="18" charset="0"/>
            </a:endParaRPr>
          </a:p>
          <a:p>
            <a:pPr algn="ctr">
              <a:lnSpc>
                <a:spcPct val="115000"/>
              </a:lnSpc>
            </a:pPr>
            <a:r>
              <a:rPr lang="en-US" sz="2000" dirty="0">
                <a:latin typeface="Comic Sans MS" panose="030F0902030302020204" pitchFamily="66" charset="0"/>
                <a:ea typeface="Calibri" panose="020F0502020204030204" pitchFamily="34" charset="0"/>
                <a:cs typeface="Times New Roman" panose="02020603050405020304" pitchFamily="18" charset="0"/>
              </a:rPr>
              <a:t>I’m awake because my great, great grand-children </a:t>
            </a:r>
          </a:p>
          <a:p>
            <a:pPr algn="ctr">
              <a:lnSpc>
                <a:spcPct val="115000"/>
              </a:lnSpc>
            </a:pPr>
            <a:r>
              <a:rPr lang="en-US" sz="2000" dirty="0">
                <a:latin typeface="Comic Sans MS" panose="030F0902030302020204" pitchFamily="66" charset="0"/>
                <a:ea typeface="Calibri" panose="020F0502020204030204" pitchFamily="34" charset="0"/>
                <a:cs typeface="Times New Roman" panose="02020603050405020304" pitchFamily="18" charset="0"/>
              </a:rPr>
              <a:t>won’t let me sleep.</a:t>
            </a:r>
            <a:r>
              <a:rPr lang="en-US" dirty="0">
                <a:latin typeface="Comic Sans MS" panose="030F0902030302020204" pitchFamily="66" charset="0"/>
                <a:ea typeface="Calibri" panose="020F0502020204030204" pitchFamily="34" charset="0"/>
                <a:cs typeface="Times New Roman" panose="02020603050405020304" pitchFamily="18" charset="0"/>
              </a:rPr>
              <a:t> </a:t>
            </a:r>
            <a:r>
              <a:rPr lang="en-US" sz="2000" dirty="0">
                <a:latin typeface="Comic Sans MS" panose="030F0902030302020204" pitchFamily="66" charset="0"/>
                <a:ea typeface="Calibri" panose="020F0502020204030204" pitchFamily="34" charset="0"/>
                <a:cs typeface="Times New Roman" panose="02020603050405020304" pitchFamily="18" charset="0"/>
              </a:rPr>
              <a:t>My great, great grandchildren ask me in dreams</a:t>
            </a:r>
            <a:r>
              <a:rPr lang="en-US" dirty="0">
                <a:latin typeface="Comic Sans MS" panose="030F0902030302020204" pitchFamily="66"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B40903A2-6A07-C947-A459-C2E87AE1DB4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11393" y="509827"/>
            <a:ext cx="3965343" cy="2643563"/>
          </a:xfrm>
          <a:prstGeom prst="rect">
            <a:avLst/>
          </a:prstGeom>
          <a:effectLst>
            <a:softEdge rad="127000"/>
          </a:effectLst>
        </p:spPr>
      </p:pic>
      <p:pic>
        <p:nvPicPr>
          <p:cNvPr id="9" name="Picture 8">
            <a:extLst>
              <a:ext uri="{FF2B5EF4-FFF2-40B4-BE49-F238E27FC236}">
                <a16:creationId xmlns:a16="http://schemas.microsoft.com/office/drawing/2014/main" id="{D4B03641-C9CF-9B4A-A04D-C2CF25A218EF}"/>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8023728" y="3757613"/>
            <a:ext cx="3856297" cy="2446338"/>
          </a:xfrm>
          <a:prstGeom prst="rect">
            <a:avLst/>
          </a:prstGeom>
          <a:effectLst>
            <a:softEdge rad="127000"/>
          </a:effectLst>
        </p:spPr>
      </p:pic>
      <p:sp>
        <p:nvSpPr>
          <p:cNvPr id="10" name="TextBox 9">
            <a:extLst>
              <a:ext uri="{FF2B5EF4-FFF2-40B4-BE49-F238E27FC236}">
                <a16:creationId xmlns:a16="http://schemas.microsoft.com/office/drawing/2014/main" id="{0373D1E3-E4A7-9F49-9667-9C8B5884E4C2}"/>
              </a:ext>
            </a:extLst>
          </p:cNvPr>
          <p:cNvSpPr txBox="1"/>
          <p:nvPr/>
        </p:nvSpPr>
        <p:spPr>
          <a:xfrm>
            <a:off x="629731" y="3757613"/>
            <a:ext cx="7293984" cy="2191882"/>
          </a:xfrm>
          <a:prstGeom prst="rect">
            <a:avLst/>
          </a:prstGeom>
          <a:noFill/>
        </p:spPr>
        <p:txBody>
          <a:bodyPr wrap="none" rtlCol="0">
            <a:spAutoFit/>
          </a:bodyPr>
          <a:lstStyle/>
          <a:p>
            <a:pPr algn="ctr">
              <a:lnSpc>
                <a:spcPct val="115000"/>
              </a:lnSpc>
            </a:pPr>
            <a:r>
              <a:rPr lang="en-US" sz="2000" dirty="0">
                <a:latin typeface="Comic Sans MS" panose="030F0902030302020204" pitchFamily="66" charset="0"/>
                <a:ea typeface="Calibri" panose="020F0502020204030204" pitchFamily="34" charset="0"/>
                <a:cs typeface="Times New Roman" panose="02020603050405020304" pitchFamily="18" charset="0"/>
              </a:rPr>
              <a:t>“What did you do when the Earth was unraveling.</a:t>
            </a:r>
            <a:endParaRPr lang="en-US" dirty="0">
              <a:effectLst/>
              <a:latin typeface="Comic Sans MS" panose="030F0902030302020204" pitchFamily="66" charset="0"/>
              <a:ea typeface="Calibri" panose="020F0502020204030204" pitchFamily="34" charset="0"/>
              <a:cs typeface="Times New Roman" panose="02020603050405020304" pitchFamily="18" charset="0"/>
            </a:endParaRPr>
          </a:p>
          <a:p>
            <a:pPr algn="ctr">
              <a:lnSpc>
                <a:spcPct val="115000"/>
              </a:lnSpc>
            </a:pPr>
            <a:r>
              <a:rPr lang="en-US" sz="2000" dirty="0">
                <a:latin typeface="Comic Sans MS" panose="030F0902030302020204" pitchFamily="66" charset="0"/>
                <a:ea typeface="Calibri" panose="020F0502020204030204" pitchFamily="34" charset="0"/>
                <a:cs typeface="Times New Roman" panose="02020603050405020304" pitchFamily="18" charset="0"/>
              </a:rPr>
              <a:t>Surely you did something when the seasons started failing, </a:t>
            </a:r>
          </a:p>
          <a:p>
            <a:pPr algn="ctr">
              <a:lnSpc>
                <a:spcPct val="115000"/>
              </a:lnSpc>
            </a:pPr>
            <a:r>
              <a:rPr lang="en-US" sz="2000" dirty="0">
                <a:latin typeface="Comic Sans MS" panose="030F0902030302020204" pitchFamily="66" charset="0"/>
                <a:ea typeface="Calibri" panose="020F0502020204030204" pitchFamily="34" charset="0"/>
                <a:cs typeface="Times New Roman" panose="02020603050405020304" pitchFamily="18" charset="0"/>
              </a:rPr>
              <a:t>as the mammals, the reptiles and birds were all dying. </a:t>
            </a:r>
          </a:p>
          <a:p>
            <a:pPr algn="ctr">
              <a:lnSpc>
                <a:spcPct val="115000"/>
              </a:lnSpc>
            </a:pPr>
            <a:r>
              <a:rPr lang="en-US" sz="2000" dirty="0">
                <a:latin typeface="Comic Sans MS" panose="030F0902030302020204" pitchFamily="66" charset="0"/>
                <a:ea typeface="Calibri" panose="020F0502020204030204" pitchFamily="34" charset="0"/>
                <a:cs typeface="Times New Roman" panose="02020603050405020304" pitchFamily="18" charset="0"/>
              </a:rPr>
              <a:t>Did you fill the streets with protest </a:t>
            </a:r>
          </a:p>
          <a:p>
            <a:pPr algn="ctr">
              <a:lnSpc>
                <a:spcPct val="115000"/>
              </a:lnSpc>
            </a:pPr>
            <a:r>
              <a:rPr lang="en-US" sz="2000" dirty="0">
                <a:latin typeface="Comic Sans MS" panose="030F0902030302020204" pitchFamily="66" charset="0"/>
                <a:ea typeface="Calibri" panose="020F0502020204030204" pitchFamily="34" charset="0"/>
                <a:cs typeface="Times New Roman" panose="02020603050405020304" pitchFamily="18" charset="0"/>
              </a:rPr>
              <a:t>when democracy was stolen? What did you do? </a:t>
            </a:r>
          </a:p>
          <a:p>
            <a:pPr algn="ctr">
              <a:lnSpc>
                <a:spcPct val="115000"/>
              </a:lnSpc>
            </a:pPr>
            <a:r>
              <a:rPr lang="en-US" sz="2000" dirty="0">
                <a:latin typeface="Comic Sans MS" panose="030F0902030302020204" pitchFamily="66" charset="0"/>
                <a:ea typeface="Calibri" panose="020F0502020204030204" pitchFamily="34" charset="0"/>
                <a:cs typeface="Times New Roman" panose="02020603050405020304" pitchFamily="18" charset="0"/>
              </a:rPr>
              <a:t>What did you do? What did you do once you knew?”</a:t>
            </a:r>
            <a:endParaRPr lang="en-US" sz="2000" dirty="0">
              <a:effectLst/>
              <a:latin typeface="Comic Sans MS" panose="030F0902030302020204" pitchFamily="66" charset="0"/>
              <a:ea typeface="Calibri" panose="020F0502020204030204" pitchFamily="34" charset="0"/>
              <a:cs typeface="Times New Roman" panose="02020603050405020304" pitchFamily="18" charset="0"/>
            </a:endParaRPr>
          </a:p>
        </p:txBody>
      </p:sp>
      <p:pic>
        <p:nvPicPr>
          <p:cNvPr id="3" name="09 It's 3_23" descr="09 It's 3_23">
            <a:hlinkClick r:id="" action="ppaction://media"/>
            <a:extLst>
              <a:ext uri="{FF2B5EF4-FFF2-40B4-BE49-F238E27FC236}">
                <a16:creationId xmlns:a16="http://schemas.microsoft.com/office/drawing/2014/main" id="{1AFE3288-4098-B343-8E23-62BB823C753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588" y="3175"/>
            <a:ext cx="812800" cy="812800"/>
          </a:xfrm>
          <a:prstGeom prst="rect">
            <a:avLst/>
          </a:prstGeom>
        </p:spPr>
      </p:pic>
    </p:spTree>
    <p:extLst>
      <p:ext uri="{BB962C8B-B14F-4D97-AF65-F5344CB8AC3E}">
        <p14:creationId xmlns:p14="http://schemas.microsoft.com/office/powerpoint/2010/main" val="112015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924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50A636-7E15-9C4F-919D-8D61EC2FBAEF}"/>
              </a:ext>
            </a:extLst>
          </p:cNvPr>
          <p:cNvSpPr/>
          <p:nvPr/>
        </p:nvSpPr>
        <p:spPr>
          <a:xfrm>
            <a:off x="959555" y="502947"/>
            <a:ext cx="10272889" cy="1887953"/>
          </a:xfrm>
          <a:prstGeom prst="rect">
            <a:avLst/>
          </a:prstGeom>
        </p:spPr>
        <p:txBody>
          <a:bodyPr wrap="square">
            <a:spAutoFit/>
          </a:bodyPr>
          <a:lstStyle/>
          <a:p>
            <a:pPr algn="ctr">
              <a:lnSpc>
                <a:spcPct val="150000"/>
              </a:lnSpc>
              <a:spcAft>
                <a:spcPts val="800"/>
              </a:spcAft>
            </a:pPr>
            <a:r>
              <a:rPr lang="en-US" sz="2000" dirty="0">
                <a:latin typeface="Comic Sans MS" panose="030F0902030302020204" pitchFamily="66" charset="0"/>
                <a:ea typeface="Calibri" panose="020F0502020204030204" pitchFamily="34" charset="0"/>
                <a:cs typeface="Times New Roman" panose="02020603050405020304" pitchFamily="18" charset="0"/>
              </a:rPr>
              <a:t>We will be counting on you to work with us in connecting these efforts with the important ministry that is already yours. This covenant relationship reminds me that it indeed takes village to change systems and to live the mission of unity in a fractured and hurting world.</a:t>
            </a:r>
          </a:p>
        </p:txBody>
      </p:sp>
      <p:pic>
        <p:nvPicPr>
          <p:cNvPr id="2050" name="Picture 2">
            <a:extLst>
              <a:ext uri="{FF2B5EF4-FFF2-40B4-BE49-F238E27FC236}">
                <a16:creationId xmlns:a16="http://schemas.microsoft.com/office/drawing/2014/main" id="{5904EB7C-EC2B-B948-BB12-947C7A8CC8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0" y="2697480"/>
            <a:ext cx="5080000" cy="3810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758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75000"/>
            <a:alpha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BB3B8D-4EBE-4542-80A5-DDAEE6CD30C1}"/>
              </a:ext>
            </a:extLst>
          </p:cNvPr>
          <p:cNvSpPr/>
          <p:nvPr/>
        </p:nvSpPr>
        <p:spPr>
          <a:xfrm>
            <a:off x="1043940" y="213502"/>
            <a:ext cx="10104120" cy="5478616"/>
          </a:xfrm>
          <a:prstGeom prst="rect">
            <a:avLst/>
          </a:prstGeom>
        </p:spPr>
        <p:txBody>
          <a:bodyPr wrap="square">
            <a:spAutoFit/>
          </a:bodyPr>
          <a:lstStyle/>
          <a:p>
            <a:pPr algn="ctr">
              <a:lnSpc>
                <a:spcPct val="150000"/>
              </a:lnSpc>
              <a:spcAft>
                <a:spcPts val="800"/>
              </a:spcAft>
            </a:pPr>
            <a:endParaRPr lang="en-US" sz="1400" dirty="0">
              <a:latin typeface="Comic Sans MS" panose="030F0902030302020204" pitchFamily="66" charset="0"/>
              <a:ea typeface="Calibri" panose="020F0502020204030204" pitchFamily="34" charset="0"/>
              <a:cs typeface="Times New Roman" panose="02020603050405020304" pitchFamily="18" charset="0"/>
            </a:endParaRPr>
          </a:p>
          <a:p>
            <a:pPr algn="ctr">
              <a:lnSpc>
                <a:spcPct val="150000"/>
              </a:lnSpc>
              <a:spcAft>
                <a:spcPts val="800"/>
              </a:spcAft>
            </a:pPr>
            <a:r>
              <a:rPr lang="en-US" sz="1400" b="1" dirty="0">
                <a:latin typeface="Comic Sans MS" panose="030F0902030302020204" pitchFamily="66" charset="0"/>
                <a:ea typeface="Calibri" panose="020F0502020204030204" pitchFamily="34" charset="0"/>
                <a:cs typeface="Times New Roman" panose="02020603050405020304" pitchFamily="18" charset="0"/>
              </a:rPr>
              <a:t>Presently, we’re in the process of creating overarching Objectives that reflect the LS Goals. Again the LS Goals are, </a:t>
            </a:r>
            <a:r>
              <a:rPr lang="en-US" sz="1400" b="1" dirty="0">
                <a:latin typeface="Comic Sans MS" panose="030F0902030302020204" pitchFamily="66" charset="0"/>
              </a:rPr>
              <a:t>Cry of Earth, * Cry of the Poor, *Ecological Economics, *Simple Lifestyle, *Ecological Education, *Ecological Spirituality and* Community Resilience and Empowerment. </a:t>
            </a:r>
            <a:endParaRPr lang="en-US" sz="1600" b="1" dirty="0">
              <a:latin typeface="Comic Sans MS" panose="030F0902030302020204" pitchFamily="66" charset="0"/>
            </a:endParaRPr>
          </a:p>
          <a:p>
            <a:pPr algn="ctr">
              <a:lnSpc>
                <a:spcPct val="150000"/>
              </a:lnSpc>
            </a:pPr>
            <a:endParaRPr lang="en-US" sz="1600" dirty="0">
              <a:latin typeface="Comic Sans MS" panose="030F0902030302020204" pitchFamily="66" charset="0"/>
              <a:ea typeface="Calibri" panose="020F0502020204030204" pitchFamily="34" charset="0"/>
              <a:cs typeface="Times New Roman" panose="02020603050405020304" pitchFamily="18" charset="0"/>
            </a:endParaRPr>
          </a:p>
          <a:p>
            <a:pPr algn="ctr">
              <a:lnSpc>
                <a:spcPct val="150000"/>
              </a:lnSpc>
            </a:pPr>
            <a:r>
              <a:rPr lang="en-US" sz="1400" b="1" dirty="0">
                <a:latin typeface="Comic Sans MS" panose="030F0902030302020204" pitchFamily="66" charset="0"/>
                <a:ea typeface="Calibri" panose="020F0502020204030204" pitchFamily="34" charset="0"/>
                <a:cs typeface="Times New Roman" panose="02020603050405020304" pitchFamily="18" charset="0"/>
              </a:rPr>
              <a:t>These objectives will have specific and concrete initiatives attached to them, </a:t>
            </a:r>
          </a:p>
          <a:p>
            <a:pPr algn="ctr">
              <a:lnSpc>
                <a:spcPct val="150000"/>
              </a:lnSpc>
            </a:pPr>
            <a:r>
              <a:rPr lang="en-US" sz="1400" b="1" dirty="0">
                <a:latin typeface="Comic Sans MS" panose="030F0902030302020204" pitchFamily="66" charset="0"/>
                <a:ea typeface="Calibri" panose="020F0502020204030204" pitchFamily="34" charset="0"/>
                <a:cs typeface="Times New Roman" panose="02020603050405020304" pitchFamily="18" charset="0"/>
              </a:rPr>
              <a:t>                 to accomplish the objectives. They will be measurable and therefore make us accountable</a:t>
            </a:r>
            <a:r>
              <a:rPr lang="en-US" sz="1600" b="1" dirty="0">
                <a:latin typeface="Comic Sans MS" panose="030F0902030302020204" pitchFamily="66" charset="0"/>
                <a:ea typeface="Calibri" panose="020F0502020204030204" pitchFamily="34" charset="0"/>
                <a:cs typeface="Times New Roman" panose="02020603050405020304" pitchFamily="18" charset="0"/>
              </a:rPr>
              <a:t>. </a:t>
            </a:r>
          </a:p>
          <a:p>
            <a:pPr algn="ctr">
              <a:lnSpc>
                <a:spcPct val="150000"/>
              </a:lnSpc>
            </a:pPr>
            <a:endParaRPr lang="en-US" dirty="0">
              <a:latin typeface="Comic Sans MS" panose="030F0902030302020204" pitchFamily="66" charset="0"/>
              <a:ea typeface="Calibri" panose="020F0502020204030204" pitchFamily="34" charset="0"/>
              <a:cs typeface="Times New Roman" panose="02020603050405020304" pitchFamily="18" charset="0"/>
            </a:endParaRPr>
          </a:p>
          <a:p>
            <a:pPr algn="ctr">
              <a:lnSpc>
                <a:spcPct val="150000"/>
              </a:lnSpc>
            </a:pPr>
            <a:endParaRPr lang="en-US" dirty="0">
              <a:latin typeface="Comic Sans MS" panose="030F0902030302020204" pitchFamily="66" charset="0"/>
              <a:ea typeface="Calibri" panose="020F0502020204030204" pitchFamily="34" charset="0"/>
              <a:cs typeface="Times New Roman" panose="02020603050405020304" pitchFamily="18" charset="0"/>
            </a:endParaRPr>
          </a:p>
          <a:p>
            <a:pPr algn="ctr">
              <a:lnSpc>
                <a:spcPct val="150000"/>
              </a:lnSpc>
            </a:pPr>
            <a:endParaRPr lang="en-US" dirty="0">
              <a:latin typeface="Comic Sans MS" panose="030F0902030302020204" pitchFamily="66" charset="0"/>
              <a:ea typeface="Calibri" panose="020F0502020204030204" pitchFamily="34" charset="0"/>
              <a:cs typeface="Times New Roman" panose="02020603050405020304" pitchFamily="18" charset="0"/>
            </a:endParaRPr>
          </a:p>
          <a:p>
            <a:pPr algn="ctr">
              <a:lnSpc>
                <a:spcPct val="150000"/>
              </a:lnSpc>
            </a:pPr>
            <a:endParaRPr lang="en-US" sz="1400" dirty="0">
              <a:latin typeface="Comic Sans MS" panose="030F0902030302020204" pitchFamily="66" charset="0"/>
              <a:ea typeface="Calibri" panose="020F0502020204030204" pitchFamily="34" charset="0"/>
              <a:cs typeface="Times New Roman" panose="02020603050405020304" pitchFamily="18" charset="0"/>
            </a:endParaRPr>
          </a:p>
          <a:p>
            <a:pPr algn="ctr">
              <a:lnSpc>
                <a:spcPct val="150000"/>
              </a:lnSpc>
            </a:pPr>
            <a:endParaRPr lang="en-US" sz="1400" dirty="0">
              <a:latin typeface="Comic Sans MS" panose="030F0902030302020204" pitchFamily="66" charset="0"/>
              <a:ea typeface="Calibri" panose="020F0502020204030204" pitchFamily="34" charset="0"/>
              <a:cs typeface="Times New Roman" panose="02020603050405020304" pitchFamily="18" charset="0"/>
            </a:endParaRPr>
          </a:p>
          <a:p>
            <a:pPr algn="ctr">
              <a:lnSpc>
                <a:spcPct val="150000"/>
              </a:lnSpc>
            </a:pPr>
            <a:endParaRPr lang="en-US" sz="1400" b="1" dirty="0">
              <a:latin typeface="Comic Sans MS" panose="030F0902030302020204" pitchFamily="66" charset="0"/>
              <a:ea typeface="Calibri" panose="020F0502020204030204" pitchFamily="34" charset="0"/>
              <a:cs typeface="Times New Roman" panose="02020603050405020304" pitchFamily="18" charset="0"/>
            </a:endParaRPr>
          </a:p>
          <a:p>
            <a:pPr algn="ctr">
              <a:lnSpc>
                <a:spcPct val="150000"/>
              </a:lnSpc>
            </a:pPr>
            <a:r>
              <a:rPr lang="en-US" sz="1400" b="1" dirty="0">
                <a:latin typeface="Comic Sans MS" panose="030F0902030302020204" pitchFamily="66" charset="0"/>
                <a:ea typeface="Calibri" panose="020F0502020204030204" pitchFamily="34" charset="0"/>
                <a:cs typeface="Times New Roman" panose="02020603050405020304" pitchFamily="18" charset="0"/>
              </a:rPr>
              <a:t>We are ascribing to a few guiding principles as we move forward. These may be also </a:t>
            </a:r>
          </a:p>
          <a:p>
            <a:pPr algn="ctr">
              <a:lnSpc>
                <a:spcPct val="150000"/>
              </a:lnSpc>
            </a:pPr>
            <a:r>
              <a:rPr lang="en-US" sz="1400" b="1" dirty="0">
                <a:latin typeface="Comic Sans MS" panose="030F0902030302020204" pitchFamily="66" charset="0"/>
                <a:ea typeface="Calibri" panose="020F0502020204030204" pitchFamily="34" charset="0"/>
                <a:cs typeface="Times New Roman" panose="02020603050405020304" pitchFamily="18" charset="0"/>
              </a:rPr>
              <a:t>be helpful to you as you make this LS journey with your ministry. </a:t>
            </a:r>
          </a:p>
        </p:txBody>
      </p:sp>
      <p:pic>
        <p:nvPicPr>
          <p:cNvPr id="4" name="Picture 3">
            <a:extLst>
              <a:ext uri="{FF2B5EF4-FFF2-40B4-BE49-F238E27FC236}">
                <a16:creationId xmlns:a16="http://schemas.microsoft.com/office/drawing/2014/main" id="{9E1E2A1F-FE78-5142-ACA9-F8611CB208A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3401" y="1568889"/>
            <a:ext cx="1860111" cy="1860111"/>
          </a:xfrm>
          <a:prstGeom prst="rect">
            <a:avLst/>
          </a:prstGeom>
        </p:spPr>
      </p:pic>
      <p:pic>
        <p:nvPicPr>
          <p:cNvPr id="7" name="Picture 6">
            <a:extLst>
              <a:ext uri="{FF2B5EF4-FFF2-40B4-BE49-F238E27FC236}">
                <a16:creationId xmlns:a16="http://schemas.microsoft.com/office/drawing/2014/main" id="{58C3B603-F5C8-8D46-AC3E-4ED7738932E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090160" y="2993932"/>
            <a:ext cx="2667000" cy="1774133"/>
          </a:xfrm>
          <a:prstGeom prst="rect">
            <a:avLst/>
          </a:prstGeom>
        </p:spPr>
      </p:pic>
      <p:pic>
        <p:nvPicPr>
          <p:cNvPr id="9" name="Picture 8">
            <a:extLst>
              <a:ext uri="{FF2B5EF4-FFF2-40B4-BE49-F238E27FC236}">
                <a16:creationId xmlns:a16="http://schemas.microsoft.com/office/drawing/2014/main" id="{EEA1833B-FF3C-BF43-9B1F-1DB29E4ECF33}"/>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9836624" y="4876801"/>
            <a:ext cx="1998973" cy="1545040"/>
          </a:xfrm>
          <a:prstGeom prst="rect">
            <a:avLst/>
          </a:prstGeom>
        </p:spPr>
      </p:pic>
    </p:spTree>
    <p:extLst>
      <p:ext uri="{BB962C8B-B14F-4D97-AF65-F5344CB8AC3E}">
        <p14:creationId xmlns:p14="http://schemas.microsoft.com/office/powerpoint/2010/main" val="1813783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82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92D222-C7D7-0E4F-A56C-2ACFC4340E6B}"/>
              </a:ext>
            </a:extLst>
          </p:cNvPr>
          <p:cNvSpPr/>
          <p:nvPr/>
        </p:nvSpPr>
        <p:spPr>
          <a:xfrm>
            <a:off x="802481" y="2398974"/>
            <a:ext cx="10587037" cy="892552"/>
          </a:xfrm>
          <a:prstGeom prst="rect">
            <a:avLst/>
          </a:prstGeom>
        </p:spPr>
        <p:txBody>
          <a:bodyPr wrap="square">
            <a:spAutoFit/>
          </a:bodyPr>
          <a:lstStyle/>
          <a:p>
            <a:pPr algn="ctr"/>
            <a:r>
              <a:rPr lang="en-US" sz="2000" b="1" dirty="0">
                <a:solidFill>
                  <a:schemeClr val="bg1"/>
                </a:solidFill>
                <a:latin typeface="Comic Sans MS" panose="030F0902030302020204" pitchFamily="66" charset="0"/>
                <a:ea typeface="Calibri" panose="020F0502020204030204" pitchFamily="34" charset="0"/>
                <a:cs typeface="Times New Roman" panose="02020603050405020304" pitchFamily="18" charset="0"/>
              </a:rPr>
              <a:t>Guiding Principles</a:t>
            </a:r>
          </a:p>
          <a:p>
            <a:pPr algn="ctr"/>
            <a:r>
              <a:rPr lang="en-US" b="1" dirty="0">
                <a:solidFill>
                  <a:schemeClr val="bg1"/>
                </a:solidFill>
                <a:latin typeface="Comic Sans MS" panose="030F0902030302020204" pitchFamily="66" charset="0"/>
                <a:ea typeface="Calibri" panose="020F0502020204030204" pitchFamily="34" charset="0"/>
                <a:cs typeface="Times New Roman" panose="02020603050405020304" pitchFamily="18" charset="0"/>
              </a:rPr>
              <a:t> </a:t>
            </a:r>
          </a:p>
          <a:p>
            <a:pPr algn="ctr"/>
            <a:endParaRPr lang="en-US" sz="1400" dirty="0">
              <a:solidFill>
                <a:schemeClr val="bg1"/>
              </a:solidFill>
              <a:effectLst/>
              <a:latin typeface="Comic Sans MS" panose="030F0902030302020204" pitchFamily="66"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00C608A-7856-4F46-B2DE-2ACFEA4C925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50506" y="259874"/>
            <a:ext cx="5090985" cy="1915962"/>
          </a:xfrm>
          <a:prstGeom prst="rect">
            <a:avLst/>
          </a:prstGeom>
          <a:effectLst>
            <a:softEdge rad="127000"/>
          </a:effectLst>
        </p:spPr>
      </p:pic>
      <p:sp>
        <p:nvSpPr>
          <p:cNvPr id="3" name="Rectangle 2">
            <a:extLst>
              <a:ext uri="{FF2B5EF4-FFF2-40B4-BE49-F238E27FC236}">
                <a16:creationId xmlns:a16="http://schemas.microsoft.com/office/drawing/2014/main" id="{A4D3A8E0-086A-AF49-86FD-FB3890200F13}"/>
              </a:ext>
            </a:extLst>
          </p:cNvPr>
          <p:cNvSpPr/>
          <p:nvPr/>
        </p:nvSpPr>
        <p:spPr>
          <a:xfrm>
            <a:off x="1105735" y="2845250"/>
            <a:ext cx="10180461" cy="4185761"/>
          </a:xfrm>
          <a:prstGeom prst="rect">
            <a:avLst/>
          </a:prstGeom>
        </p:spPr>
        <p:txBody>
          <a:bodyPr wrap="square">
            <a:spAutoFit/>
          </a:bodyPr>
          <a:lstStyle/>
          <a:p>
            <a:pPr marL="342900" marR="0" lvl="0" indent="-342900" algn="ctr">
              <a:spcBef>
                <a:spcPts val="0"/>
              </a:spcBef>
              <a:spcAft>
                <a:spcPts val="0"/>
              </a:spcAft>
              <a:buFont typeface="Symbol" pitchFamily="2" charset="2"/>
              <a:buBlip>
                <a:blip r:embed="rId4"/>
              </a:buBlip>
            </a:pPr>
            <a:r>
              <a:rPr lang="en-US" dirty="0">
                <a:solidFill>
                  <a:schemeClr val="bg1"/>
                </a:solidFill>
                <a:latin typeface="Comic Sans MS" panose="030F0902030302020204" pitchFamily="66" charset="0"/>
                <a:ea typeface="Calibri" panose="020F0502020204030204" pitchFamily="34" charset="0"/>
                <a:cs typeface="Times New Roman" panose="02020603050405020304" pitchFamily="18" charset="0"/>
              </a:rPr>
              <a:t>Ground everything in your culture, ministry, spirituality and the mission of unity</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28600" marR="0" algn="ctr">
              <a:spcBef>
                <a:spcPts val="0"/>
              </a:spcBef>
              <a:spcAft>
                <a:spcPts val="0"/>
              </a:spcAft>
            </a:pPr>
            <a:r>
              <a:rPr lang="en-US" dirty="0">
                <a:solidFill>
                  <a:schemeClr val="bg1"/>
                </a:solidFill>
                <a:latin typeface="Comic Sans MS" panose="030F0902030302020204" pitchFamily="66"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spcBef>
                <a:spcPts val="0"/>
              </a:spcBef>
              <a:spcAft>
                <a:spcPts val="0"/>
              </a:spcAft>
              <a:buFont typeface="Symbol" pitchFamily="2" charset="2"/>
              <a:buBlip>
                <a:blip r:embed="rId4"/>
              </a:buBlip>
            </a:pPr>
            <a:r>
              <a:rPr lang="en-US" dirty="0">
                <a:solidFill>
                  <a:schemeClr val="bg1"/>
                </a:solidFill>
                <a:latin typeface="Comic Sans MS" panose="030F0902030302020204" pitchFamily="66" charset="0"/>
                <a:ea typeface="Calibri" panose="020F0502020204030204" pitchFamily="34" charset="0"/>
                <a:cs typeface="Times New Roman" panose="02020603050405020304" pitchFamily="18" charset="0"/>
              </a:rPr>
              <a:t>Build on what you are presently doing, have already done and go beyond</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dirty="0">
                <a:solidFill>
                  <a:schemeClr val="bg1"/>
                </a:solidFill>
                <a:latin typeface="Comic Sans MS" panose="030F0902030302020204" pitchFamily="66"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spcBef>
                <a:spcPts val="0"/>
              </a:spcBef>
              <a:spcAft>
                <a:spcPts val="0"/>
              </a:spcAft>
              <a:buFont typeface="Symbol" pitchFamily="2" charset="2"/>
              <a:buBlip>
                <a:blip r:embed="rId4"/>
              </a:buBlip>
            </a:pPr>
            <a:r>
              <a:rPr lang="en-US" dirty="0">
                <a:solidFill>
                  <a:schemeClr val="bg1"/>
                </a:solidFill>
                <a:latin typeface="Comic Sans MS" panose="030F0902030302020204" pitchFamily="66" charset="0"/>
                <a:ea typeface="Calibri" panose="020F0502020204030204" pitchFamily="34" charset="0"/>
                <a:cs typeface="Times New Roman" panose="02020603050405020304" pitchFamily="18" charset="0"/>
              </a:rPr>
              <a:t>Keep it simple, inspiring and flexible</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28600" marR="0" algn="ctr">
              <a:spcBef>
                <a:spcPts val="0"/>
              </a:spcBef>
              <a:spcAft>
                <a:spcPts val="0"/>
              </a:spcAft>
            </a:pPr>
            <a:r>
              <a:rPr lang="en-US" dirty="0">
                <a:solidFill>
                  <a:schemeClr val="bg1"/>
                </a:solidFill>
                <a:latin typeface="Comic Sans MS" panose="030F0902030302020204" pitchFamily="66" charset="0"/>
                <a:ea typeface="Calibri" panose="020F0502020204030204" pitchFamily="34" charset="0"/>
                <a:cs typeface="Times New Roman" panose="02020603050405020304" pitchFamily="18" charset="0"/>
              </a:rPr>
              <a:t> </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ctr">
              <a:spcBef>
                <a:spcPts val="0"/>
              </a:spcBef>
              <a:spcAft>
                <a:spcPts val="0"/>
              </a:spcAft>
              <a:buFont typeface="Symbol" pitchFamily="2" charset="2"/>
              <a:buBlip>
                <a:blip r:embed="rId4"/>
              </a:buBlip>
            </a:pPr>
            <a:r>
              <a:rPr lang="en-US" dirty="0">
                <a:solidFill>
                  <a:schemeClr val="bg1"/>
                </a:solidFill>
                <a:latin typeface="Comic Sans MS" panose="030F0902030302020204" pitchFamily="66" charset="0"/>
                <a:ea typeface="Calibri" panose="020F0502020204030204" pitchFamily="34" charset="0"/>
                <a:cs typeface="Times New Roman" panose="02020603050405020304" pitchFamily="18" charset="0"/>
              </a:rPr>
              <a:t>Focus what you do on systemic change local and global, YES-seek nothing less than global</a:t>
            </a:r>
          </a:p>
          <a:p>
            <a:pPr marL="342900" marR="0" lvl="0" indent="-342900" algn="ctr">
              <a:spcBef>
                <a:spcPts val="0"/>
              </a:spcBef>
              <a:spcAft>
                <a:spcPts val="0"/>
              </a:spcAft>
              <a:buFont typeface="Symbol" pitchFamily="2" charset="2"/>
              <a:buBlip>
                <a:blip r:embed="rId4"/>
              </a:buBlip>
            </a:pPr>
            <a:endParaRPr lang="en-US" sz="1600" dirty="0">
              <a:solidFill>
                <a:schemeClr val="bg1"/>
              </a:solidFill>
              <a:latin typeface="Comic Sans MS" panose="030F0902030302020204" pitchFamily="66" charset="0"/>
              <a:ea typeface="Calibri" panose="020F0502020204030204" pitchFamily="34" charset="0"/>
              <a:cs typeface="Times New Roman" panose="02020603050405020304" pitchFamily="18" charset="0"/>
            </a:endParaRPr>
          </a:p>
          <a:p>
            <a:pPr marL="342900" marR="0" lvl="0" indent="-342900" algn="ctr">
              <a:spcBef>
                <a:spcPts val="0"/>
              </a:spcBef>
              <a:spcAft>
                <a:spcPts val="0"/>
              </a:spcAft>
              <a:buFont typeface="Symbol" pitchFamily="2" charset="2"/>
              <a:buBlip>
                <a:blip r:embed="rId4"/>
              </a:buBlip>
            </a:pPr>
            <a:r>
              <a:rPr lang="en-US" dirty="0">
                <a:solidFill>
                  <a:schemeClr val="bg1"/>
                </a:solidFill>
                <a:latin typeface="Comic Sans MS" panose="030F0902030302020204" pitchFamily="66" charset="0"/>
                <a:ea typeface="Calibri" panose="020F0502020204030204" pitchFamily="34" charset="0"/>
                <a:cs typeface="Times New Roman" panose="02020603050405020304" pitchFamily="18" charset="0"/>
              </a:rPr>
              <a:t>Pray for a conversion of heart with and for one another and those you serve</a:t>
            </a:r>
          </a:p>
          <a:p>
            <a:pPr marL="342900" marR="0" lvl="0" indent="-342900" algn="ctr">
              <a:spcBef>
                <a:spcPts val="0"/>
              </a:spcBef>
              <a:spcAft>
                <a:spcPts val="0"/>
              </a:spcAft>
              <a:buFont typeface="Symbol" pitchFamily="2" charset="2"/>
              <a:buBlip>
                <a:blip r:embed="rId4"/>
              </a:buBlip>
            </a:pP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28600" marR="0" algn="ctr">
              <a:spcBef>
                <a:spcPts val="0"/>
              </a:spcBef>
              <a:spcAft>
                <a:spcPts val="0"/>
              </a:spcAft>
            </a:pPr>
            <a:r>
              <a:rPr lang="en-US" dirty="0">
                <a:solidFill>
                  <a:schemeClr val="bg1"/>
                </a:solidFill>
                <a:latin typeface="Comic Sans MS" panose="030F0902030302020204" pitchFamily="66" charset="0"/>
                <a:ea typeface="Calibri" panose="020F0502020204030204" pitchFamily="34" charset="0"/>
                <a:cs typeface="Times New Roman" panose="02020603050405020304" pitchFamily="18" charset="0"/>
              </a:rPr>
              <a:t> </a:t>
            </a:r>
            <a:r>
              <a:rPr lang="en-US" dirty="0">
                <a:solidFill>
                  <a:schemeClr val="bg1"/>
                </a:solidFill>
                <a:latin typeface="Comic Sans MS" panose="030F0902030302020204" pitchFamily="66" charset="0"/>
              </a:rPr>
              <a:t>Like us, you have some history of engaging in the LS Goals and know that</a:t>
            </a:r>
          </a:p>
          <a:p>
            <a:r>
              <a:rPr lang="en-US" dirty="0">
                <a:solidFill>
                  <a:schemeClr val="bg1"/>
                </a:solidFill>
                <a:latin typeface="Comic Sans MS" panose="030F0902030302020204" pitchFamily="66" charset="0"/>
              </a:rPr>
              <a:t>	collective actions for systemic change policy and analysis are needed and essential</a:t>
            </a:r>
          </a:p>
          <a:p>
            <a:pPr marL="228600" marR="0" algn="ctr">
              <a:spcBef>
                <a:spcPts val="0"/>
              </a:spcBef>
              <a:spcAft>
                <a:spcPts val="0"/>
              </a:spcAft>
            </a:pPr>
            <a:r>
              <a:rPr lang="en-US" dirty="0">
                <a:solidFill>
                  <a:schemeClr val="bg1"/>
                </a:solidFill>
                <a:latin typeface="Comic Sans MS" panose="030F0902030302020204" pitchFamily="66" charset="0"/>
                <a:ea typeface="Calibri" panose="020F0502020204030204" pitchFamily="34" charset="0"/>
                <a:cs typeface="Times New Roman" panose="02020603050405020304" pitchFamily="18" charset="0"/>
              </a:rPr>
              <a:t>Let’s be interdependent to harness our collective power as congregation and mission network.</a:t>
            </a:r>
            <a:endParaRPr lang="en-US"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b="1" dirty="0">
                <a:latin typeface="Comic Sans MS" panose="030F0902030302020204" pitchFamily="66"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5235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549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973771-3A76-4940-85EC-00D86DF5C5F1}"/>
              </a:ext>
            </a:extLst>
          </p:cNvPr>
          <p:cNvSpPr/>
          <p:nvPr/>
        </p:nvSpPr>
        <p:spPr>
          <a:xfrm>
            <a:off x="0" y="3592031"/>
            <a:ext cx="8880087" cy="1708353"/>
          </a:xfrm>
          <a:prstGeom prst="rect">
            <a:avLst/>
          </a:prstGeom>
        </p:spPr>
        <p:txBody>
          <a:bodyPr wrap="square">
            <a:spAutoFit/>
          </a:bodyPr>
          <a:lstStyle/>
          <a:p>
            <a:pPr marL="457200" algn="ctr">
              <a:lnSpc>
                <a:spcPct val="150000"/>
              </a:lnSpc>
            </a:pPr>
            <a:r>
              <a:rPr lang="en-US" b="1" dirty="0">
                <a:solidFill>
                  <a:schemeClr val="bg1"/>
                </a:solidFill>
                <a:latin typeface="Comic Sans MS" panose="030F0902030302020204" pitchFamily="66" charset="0"/>
                <a:ea typeface="Calibri" panose="020F0502020204030204" pitchFamily="34" charset="0"/>
                <a:cs typeface="Times New Roman" panose="02020603050405020304" pitchFamily="18" charset="0"/>
              </a:rPr>
              <a:t>This conversion of heart has the power to heal our world and planet…</a:t>
            </a:r>
          </a:p>
          <a:p>
            <a:pPr marL="457200" algn="ctr">
              <a:lnSpc>
                <a:spcPct val="150000"/>
              </a:lnSpc>
            </a:pPr>
            <a:r>
              <a:rPr lang="en-US" b="1" dirty="0">
                <a:solidFill>
                  <a:schemeClr val="bg1"/>
                </a:solidFill>
                <a:latin typeface="Comic Sans MS" panose="030F0902030302020204" pitchFamily="66" charset="0"/>
                <a:ea typeface="Calibri" panose="020F0502020204030204" pitchFamily="34" charset="0"/>
                <a:cs typeface="Times New Roman" panose="02020603050405020304" pitchFamily="18" charset="0"/>
              </a:rPr>
              <a:t>It’s more than possible if are attentive to making conscious connections, if we work together, if we are intentional in our actions and if we remain </a:t>
            </a:r>
          </a:p>
          <a:p>
            <a:pPr marL="457200" algn="ctr">
              <a:lnSpc>
                <a:spcPct val="150000"/>
              </a:lnSpc>
            </a:pPr>
            <a:r>
              <a:rPr lang="en-US" b="1" dirty="0">
                <a:solidFill>
                  <a:schemeClr val="bg1"/>
                </a:solidFill>
                <a:latin typeface="Comic Sans MS" panose="030F0902030302020204" pitchFamily="66" charset="0"/>
                <a:ea typeface="Calibri" panose="020F0502020204030204" pitchFamily="34" charset="0"/>
                <a:cs typeface="Times New Roman" panose="02020603050405020304" pitchFamily="18" charset="0"/>
              </a:rPr>
              <a:t>deeply rooted in the God of All Inclusive Love.</a:t>
            </a:r>
            <a:endParaRPr lang="en-US" sz="1600" b="1" dirty="0">
              <a:solidFill>
                <a:schemeClr val="bg1"/>
              </a:solidFill>
              <a:effectLst/>
              <a:latin typeface="Comic Sans MS" panose="030F0902030302020204" pitchFamily="66"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EEBCFF5B-2A83-FA4E-96ED-003609DA80F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53440" y="470578"/>
            <a:ext cx="2973093" cy="2174075"/>
          </a:xfrm>
          <a:prstGeom prst="rect">
            <a:avLst/>
          </a:prstGeom>
        </p:spPr>
      </p:pic>
      <p:pic>
        <p:nvPicPr>
          <p:cNvPr id="12" name="Picture 11">
            <a:extLst>
              <a:ext uri="{FF2B5EF4-FFF2-40B4-BE49-F238E27FC236}">
                <a16:creationId xmlns:a16="http://schemas.microsoft.com/office/drawing/2014/main" id="{D071E422-8E48-4144-AB28-B98DBF5227E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227820" y="3931920"/>
            <a:ext cx="2411730" cy="2411730"/>
          </a:xfrm>
          <a:prstGeom prst="rect">
            <a:avLst/>
          </a:prstGeom>
        </p:spPr>
      </p:pic>
      <p:sp>
        <p:nvSpPr>
          <p:cNvPr id="13" name="TextBox 12">
            <a:extLst>
              <a:ext uri="{FF2B5EF4-FFF2-40B4-BE49-F238E27FC236}">
                <a16:creationId xmlns:a16="http://schemas.microsoft.com/office/drawing/2014/main" id="{A3710F10-5F59-0544-916B-EA051DBF1A85}"/>
              </a:ext>
            </a:extLst>
          </p:cNvPr>
          <p:cNvSpPr txBox="1"/>
          <p:nvPr/>
        </p:nvSpPr>
        <p:spPr>
          <a:xfrm>
            <a:off x="5289955" y="1116567"/>
            <a:ext cx="6048605" cy="1295226"/>
          </a:xfrm>
          <a:prstGeom prst="rect">
            <a:avLst/>
          </a:prstGeom>
          <a:noFill/>
        </p:spPr>
        <p:txBody>
          <a:bodyPr wrap="square" rtlCol="0">
            <a:spAutoFit/>
          </a:bodyPr>
          <a:lstStyle/>
          <a:p>
            <a:pPr>
              <a:lnSpc>
                <a:spcPct val="150000"/>
              </a:lnSpc>
            </a:pPr>
            <a:r>
              <a:rPr lang="en-US" b="1" dirty="0">
                <a:solidFill>
                  <a:schemeClr val="bg1"/>
                </a:solidFill>
                <a:latin typeface="Comic Sans MS" panose="030F0902030302020204" pitchFamily="66" charset="0"/>
                <a:ea typeface="Calibri" panose="020F0502020204030204" pitchFamily="34" charset="0"/>
                <a:cs typeface="Times New Roman" panose="02020603050405020304" pitchFamily="18" charset="0"/>
              </a:rPr>
              <a:t>And finally, one of the most important things to realize about this 7 year journey and commitment is that it will necessitate a conversion of heart.</a:t>
            </a:r>
            <a:endParaRPr lang="en-US" dirty="0"/>
          </a:p>
        </p:txBody>
      </p:sp>
    </p:spTree>
    <p:extLst>
      <p:ext uri="{BB962C8B-B14F-4D97-AF65-F5344CB8AC3E}">
        <p14:creationId xmlns:p14="http://schemas.microsoft.com/office/powerpoint/2010/main" val="888567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C5C6D6-BF22-CB45-B86A-9833258EF1DF}"/>
              </a:ext>
            </a:extLst>
          </p:cNvPr>
          <p:cNvSpPr txBox="1"/>
          <p:nvPr/>
        </p:nvSpPr>
        <p:spPr>
          <a:xfrm>
            <a:off x="2187042" y="2473128"/>
            <a:ext cx="8207695" cy="1708353"/>
          </a:xfrm>
          <a:prstGeom prst="rect">
            <a:avLst/>
          </a:prstGeom>
          <a:noFill/>
        </p:spPr>
        <p:txBody>
          <a:bodyPr wrap="none" rtlCol="0">
            <a:spAutoFit/>
          </a:bodyPr>
          <a:lstStyle/>
          <a:p>
            <a:pPr algn="ctr">
              <a:lnSpc>
                <a:spcPct val="150000"/>
              </a:lnSpc>
            </a:pPr>
            <a:r>
              <a:rPr lang="en-US" b="1" dirty="0">
                <a:solidFill>
                  <a:schemeClr val="bg1"/>
                </a:solidFill>
                <a:latin typeface="Comic Sans MS" panose="030F0902030302020204" pitchFamily="66" charset="0"/>
              </a:rPr>
              <a:t>Flowing from the grace of this insight was the deep </a:t>
            </a:r>
          </a:p>
          <a:p>
            <a:pPr algn="ctr">
              <a:lnSpc>
                <a:spcPct val="150000"/>
              </a:lnSpc>
            </a:pPr>
            <a:r>
              <a:rPr lang="en-US" b="1" dirty="0">
                <a:solidFill>
                  <a:schemeClr val="bg1"/>
                </a:solidFill>
                <a:latin typeface="Comic Sans MS" panose="030F0902030302020204" pitchFamily="66" charset="0"/>
              </a:rPr>
              <a:t>spiritual reality that the “dear neighbor” was every person and everything </a:t>
            </a:r>
          </a:p>
          <a:p>
            <a:pPr algn="ctr">
              <a:lnSpc>
                <a:spcPct val="150000"/>
              </a:lnSpc>
            </a:pPr>
            <a:r>
              <a:rPr lang="en-US" b="1" dirty="0">
                <a:solidFill>
                  <a:schemeClr val="bg1"/>
                </a:solidFill>
                <a:latin typeface="Comic Sans MS" panose="030F0902030302020204" pitchFamily="66" charset="0"/>
              </a:rPr>
              <a:t>in creation’s web of life. This spiritual awakening actually strengthens </a:t>
            </a:r>
          </a:p>
          <a:p>
            <a:pPr algn="ctr">
              <a:lnSpc>
                <a:spcPct val="150000"/>
              </a:lnSpc>
            </a:pPr>
            <a:r>
              <a:rPr lang="en-US" b="1" dirty="0">
                <a:solidFill>
                  <a:schemeClr val="bg1"/>
                </a:solidFill>
                <a:latin typeface="Comic Sans MS" panose="030F0902030302020204" pitchFamily="66" charset="0"/>
              </a:rPr>
              <a:t>all our justice work as we hold to the conviction that “All are ONE.”</a:t>
            </a:r>
          </a:p>
        </p:txBody>
      </p:sp>
      <p:pic>
        <p:nvPicPr>
          <p:cNvPr id="4" name="Picture 3">
            <a:extLst>
              <a:ext uri="{FF2B5EF4-FFF2-40B4-BE49-F238E27FC236}">
                <a16:creationId xmlns:a16="http://schemas.microsoft.com/office/drawing/2014/main" id="{E92D798A-699A-A04A-91FB-0864EED7851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79742" y="421120"/>
            <a:ext cx="4822297" cy="1925839"/>
          </a:xfrm>
          <a:prstGeom prst="rect">
            <a:avLst/>
          </a:prstGeom>
        </p:spPr>
      </p:pic>
      <p:pic>
        <p:nvPicPr>
          <p:cNvPr id="7" name="Picture 6">
            <a:extLst>
              <a:ext uri="{FF2B5EF4-FFF2-40B4-BE49-F238E27FC236}">
                <a16:creationId xmlns:a16="http://schemas.microsoft.com/office/drawing/2014/main" id="{1F6B003E-2668-014E-9B8B-BFE8E2A1389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956268" y="4371756"/>
            <a:ext cx="2943564" cy="2207673"/>
          </a:xfrm>
          <a:prstGeom prst="rect">
            <a:avLst/>
          </a:prstGeom>
        </p:spPr>
      </p:pic>
    </p:spTree>
    <p:extLst>
      <p:ext uri="{BB962C8B-B14F-4D97-AF65-F5344CB8AC3E}">
        <p14:creationId xmlns:p14="http://schemas.microsoft.com/office/powerpoint/2010/main" val="608689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50000"/>
            <a:alpha val="65558"/>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A78972-3163-C64C-B729-DEA388C323F6}"/>
              </a:ext>
            </a:extLst>
          </p:cNvPr>
          <p:cNvSpPr txBox="1"/>
          <p:nvPr/>
        </p:nvSpPr>
        <p:spPr>
          <a:xfrm>
            <a:off x="2242696" y="3728721"/>
            <a:ext cx="7706607" cy="2492990"/>
          </a:xfrm>
          <a:prstGeom prst="rect">
            <a:avLst/>
          </a:prstGeom>
          <a:noFill/>
        </p:spPr>
        <p:txBody>
          <a:bodyPr wrap="square" rtlCol="0">
            <a:spAutoFit/>
          </a:bodyPr>
          <a:lstStyle/>
          <a:p>
            <a:pPr algn="ctr">
              <a:lnSpc>
                <a:spcPct val="150000"/>
              </a:lnSpc>
            </a:pPr>
            <a:r>
              <a:rPr lang="en-US" sz="2000" dirty="0">
                <a:solidFill>
                  <a:schemeClr val="bg1"/>
                </a:solidFill>
                <a:latin typeface="Comic Sans MS" panose="030F0902030302020204" pitchFamily="66" charset="0"/>
              </a:rPr>
              <a:t>What’s significant about the </a:t>
            </a:r>
            <a:r>
              <a:rPr lang="en-US" sz="2000" dirty="0" err="1">
                <a:solidFill>
                  <a:schemeClr val="bg1"/>
                </a:solidFill>
                <a:latin typeface="Comic Sans MS" panose="030F0902030302020204" pitchFamily="66" charset="0"/>
              </a:rPr>
              <a:t>Laudato</a:t>
            </a:r>
            <a:r>
              <a:rPr lang="en-US" sz="2000" dirty="0">
                <a:solidFill>
                  <a:schemeClr val="bg1"/>
                </a:solidFill>
                <a:latin typeface="Comic Sans MS" panose="030F0902030302020204" pitchFamily="66" charset="0"/>
              </a:rPr>
              <a:t> Si’ Action Platform is its expansive outreach in engaging seven different sectors throughout the church. All are being asked to take part in this global endeavor and to hold themselves accountable.  </a:t>
            </a:r>
          </a:p>
          <a:p>
            <a:r>
              <a:rPr lang="en-US" dirty="0"/>
              <a:t>	</a:t>
            </a:r>
          </a:p>
          <a:p>
            <a:endParaRPr lang="en-US" dirty="0"/>
          </a:p>
        </p:txBody>
      </p:sp>
      <p:pic>
        <p:nvPicPr>
          <p:cNvPr id="4" name="Picture 3">
            <a:extLst>
              <a:ext uri="{FF2B5EF4-FFF2-40B4-BE49-F238E27FC236}">
                <a16:creationId xmlns:a16="http://schemas.microsoft.com/office/drawing/2014/main" id="{28AF88C6-3D37-0840-93B9-A4AB7333170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540000" y="741680"/>
            <a:ext cx="7112000" cy="2387600"/>
          </a:xfrm>
          <a:prstGeom prst="rect">
            <a:avLst/>
          </a:prstGeom>
        </p:spPr>
      </p:pic>
    </p:spTree>
    <p:extLst>
      <p:ext uri="{BB962C8B-B14F-4D97-AF65-F5344CB8AC3E}">
        <p14:creationId xmlns:p14="http://schemas.microsoft.com/office/powerpoint/2010/main" val="1425190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E8F00"/>
        </a:solidFill>
        <a:effectLst/>
      </p:bgPr>
    </p:bg>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CB487E0C-DF55-5442-8069-4C4274F6DA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512" y="2013213"/>
            <a:ext cx="7052971" cy="44741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0AF60BF-4E89-F945-96B2-70655B9C08C4}"/>
              </a:ext>
            </a:extLst>
          </p:cNvPr>
          <p:cNvSpPr txBox="1"/>
          <p:nvPr/>
        </p:nvSpPr>
        <p:spPr>
          <a:xfrm>
            <a:off x="3140917" y="289528"/>
            <a:ext cx="6338210" cy="646331"/>
          </a:xfrm>
          <a:prstGeom prst="rect">
            <a:avLst/>
          </a:prstGeom>
          <a:noFill/>
        </p:spPr>
        <p:txBody>
          <a:bodyPr wrap="none" rtlCol="0">
            <a:spAutoFit/>
          </a:bodyPr>
          <a:lstStyle/>
          <a:p>
            <a:r>
              <a:rPr lang="en-US" sz="3600" b="1" dirty="0">
                <a:solidFill>
                  <a:schemeClr val="bg1"/>
                </a:solidFill>
              </a:rPr>
              <a:t>SEVEN SECTORS OF LAUDATO SI’</a:t>
            </a:r>
          </a:p>
        </p:txBody>
      </p:sp>
      <p:sp>
        <p:nvSpPr>
          <p:cNvPr id="7" name="TextBox 6">
            <a:extLst>
              <a:ext uri="{FF2B5EF4-FFF2-40B4-BE49-F238E27FC236}">
                <a16:creationId xmlns:a16="http://schemas.microsoft.com/office/drawing/2014/main" id="{83F304BF-CDBF-DE40-B6F0-986202216A92}"/>
              </a:ext>
            </a:extLst>
          </p:cNvPr>
          <p:cNvSpPr txBox="1"/>
          <p:nvPr/>
        </p:nvSpPr>
        <p:spPr>
          <a:xfrm>
            <a:off x="5610225" y="1409700"/>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02B806DE-7613-5041-9547-3F0D278071E7}"/>
              </a:ext>
            </a:extLst>
          </p:cNvPr>
          <p:cNvSpPr txBox="1"/>
          <p:nvPr/>
        </p:nvSpPr>
        <p:spPr>
          <a:xfrm>
            <a:off x="3143310" y="948035"/>
            <a:ext cx="5905377" cy="923330"/>
          </a:xfrm>
          <a:prstGeom prst="rect">
            <a:avLst/>
          </a:prstGeom>
          <a:noFill/>
        </p:spPr>
        <p:txBody>
          <a:bodyPr wrap="square" rtlCol="0">
            <a:spAutoFit/>
          </a:bodyPr>
          <a:lstStyle/>
          <a:p>
            <a:pPr algn="ctr"/>
            <a:r>
              <a:rPr lang="en-US" dirty="0">
                <a:solidFill>
                  <a:schemeClr val="bg1"/>
                </a:solidFill>
              </a:rPr>
              <a:t>The </a:t>
            </a:r>
            <a:r>
              <a:rPr lang="en-US" dirty="0" err="1">
                <a:solidFill>
                  <a:schemeClr val="bg1"/>
                </a:solidFill>
              </a:rPr>
              <a:t>Laudato</a:t>
            </a:r>
            <a:r>
              <a:rPr lang="en-US" dirty="0">
                <a:solidFill>
                  <a:schemeClr val="bg1"/>
                </a:solidFill>
              </a:rPr>
              <a:t> Si’ Action Platform is a global endeavor and will involve these seven sectors of the church. </a:t>
            </a:r>
          </a:p>
          <a:p>
            <a:pPr algn="ctr"/>
            <a:r>
              <a:rPr lang="en-US" dirty="0">
                <a:solidFill>
                  <a:schemeClr val="bg1"/>
                </a:solidFill>
              </a:rPr>
              <a:t>Again, you will find yourself in one of theses.</a:t>
            </a:r>
          </a:p>
        </p:txBody>
      </p:sp>
    </p:spTree>
    <p:extLst>
      <p:ext uri="{BB962C8B-B14F-4D97-AF65-F5344CB8AC3E}">
        <p14:creationId xmlns:p14="http://schemas.microsoft.com/office/powerpoint/2010/main" val="578656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5691B8C-461E-B54D-B609-18A5FFB326C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21722" y="196177"/>
            <a:ext cx="865510" cy="846811"/>
          </a:xfrm>
          <a:prstGeom prst="rect">
            <a:avLst/>
          </a:prstGeom>
        </p:spPr>
      </p:pic>
      <p:sp>
        <p:nvSpPr>
          <p:cNvPr id="7" name="TextBox 6">
            <a:extLst>
              <a:ext uri="{FF2B5EF4-FFF2-40B4-BE49-F238E27FC236}">
                <a16:creationId xmlns:a16="http://schemas.microsoft.com/office/drawing/2014/main" id="{D27E33B6-1CD8-0549-9783-75C535B41F03}"/>
              </a:ext>
            </a:extLst>
          </p:cNvPr>
          <p:cNvSpPr txBox="1"/>
          <p:nvPr/>
        </p:nvSpPr>
        <p:spPr>
          <a:xfrm>
            <a:off x="4557598" y="196177"/>
            <a:ext cx="3278462" cy="584775"/>
          </a:xfrm>
          <a:prstGeom prst="rect">
            <a:avLst/>
          </a:prstGeom>
          <a:noFill/>
        </p:spPr>
        <p:txBody>
          <a:bodyPr wrap="none" rtlCol="0">
            <a:spAutoFit/>
          </a:bodyPr>
          <a:lstStyle/>
          <a:p>
            <a:pPr algn="ctr"/>
            <a:r>
              <a:rPr lang="en-US" sz="3200" dirty="0" err="1">
                <a:solidFill>
                  <a:schemeClr val="bg1"/>
                </a:solidFill>
                <a:latin typeface="Book Antiqua" panose="02040602050305030304" pitchFamily="18" charset="0"/>
              </a:rPr>
              <a:t>Laudato</a:t>
            </a:r>
            <a:r>
              <a:rPr lang="en-US" sz="3200" dirty="0">
                <a:solidFill>
                  <a:schemeClr val="bg1"/>
                </a:solidFill>
                <a:latin typeface="Book Antiqua" panose="02040602050305030304" pitchFamily="18" charset="0"/>
              </a:rPr>
              <a:t> Si Goals</a:t>
            </a:r>
          </a:p>
        </p:txBody>
      </p:sp>
      <p:sp>
        <p:nvSpPr>
          <p:cNvPr id="3" name="TextBox 2">
            <a:extLst>
              <a:ext uri="{FF2B5EF4-FFF2-40B4-BE49-F238E27FC236}">
                <a16:creationId xmlns:a16="http://schemas.microsoft.com/office/drawing/2014/main" id="{020EB19E-D9D4-CC44-99DE-BF63D7D63F1E}"/>
              </a:ext>
            </a:extLst>
          </p:cNvPr>
          <p:cNvSpPr txBox="1"/>
          <p:nvPr/>
        </p:nvSpPr>
        <p:spPr>
          <a:xfrm>
            <a:off x="974691" y="961573"/>
            <a:ext cx="10444277" cy="5097549"/>
          </a:xfrm>
          <a:prstGeom prst="rect">
            <a:avLst/>
          </a:prstGeom>
          <a:noFill/>
        </p:spPr>
        <p:txBody>
          <a:bodyPr wrap="square" rtlCol="0">
            <a:spAutoFit/>
          </a:bodyPr>
          <a:lstStyle/>
          <a:p>
            <a:pPr algn="ctr" fontAlgn="base">
              <a:lnSpc>
                <a:spcPct val="115000"/>
              </a:lnSpc>
            </a:pPr>
            <a:endParaRPr lang="en-US" sz="2800" b="1" dirty="0">
              <a:solidFill>
                <a:schemeClr val="bg1"/>
              </a:solidFill>
              <a:latin typeface="Book Antiqua" panose="02040602050305030304" pitchFamily="18" charset="0"/>
              <a:ea typeface="Times New Roman" panose="02020603050405020304" pitchFamily="18" charset="0"/>
            </a:endParaRPr>
          </a:p>
          <a:p>
            <a:pPr algn="ctr" fontAlgn="base">
              <a:lnSpc>
                <a:spcPct val="115000"/>
              </a:lnSpc>
            </a:pPr>
            <a:r>
              <a:rPr lang="en-US" sz="2400" b="1" dirty="0">
                <a:solidFill>
                  <a:schemeClr val="bg1"/>
                </a:solidFill>
                <a:latin typeface="Book Antiqua" panose="02040602050305030304" pitchFamily="18" charset="0"/>
                <a:ea typeface="Times New Roman" panose="02020603050405020304" pitchFamily="18" charset="0"/>
              </a:rPr>
              <a:t>1</a:t>
            </a:r>
            <a:r>
              <a:rPr lang="en-US" sz="2800" b="1" dirty="0">
                <a:solidFill>
                  <a:schemeClr val="bg1"/>
                </a:solidFill>
                <a:latin typeface="Book Antiqua" panose="02040602050305030304" pitchFamily="18" charset="0"/>
                <a:ea typeface="Times New Roman" panose="02020603050405020304" pitchFamily="18" charset="0"/>
              </a:rPr>
              <a:t>.</a:t>
            </a:r>
            <a:r>
              <a:rPr lang="en-US" sz="2400" b="1" dirty="0">
                <a:solidFill>
                  <a:schemeClr val="bg1"/>
                </a:solidFill>
                <a:latin typeface="Book Antiqua" panose="02040602050305030304" pitchFamily="18" charset="0"/>
                <a:ea typeface="Times New Roman" panose="02020603050405020304" pitchFamily="18" charset="0"/>
              </a:rPr>
              <a:t> </a:t>
            </a:r>
            <a:r>
              <a:rPr lang="en-US" sz="2400" b="1" i="1" dirty="0">
                <a:solidFill>
                  <a:schemeClr val="bg1"/>
                </a:solidFill>
                <a:latin typeface="Book Antiqua" panose="02040602050305030304" pitchFamily="18" charset="0"/>
                <a:ea typeface="Times New Roman" panose="02020603050405020304" pitchFamily="18" charset="0"/>
              </a:rPr>
              <a:t>Cry of the Earth </a:t>
            </a:r>
            <a:r>
              <a:rPr lang="en-US" sz="2000" dirty="0">
                <a:solidFill>
                  <a:schemeClr val="bg1"/>
                </a:solidFill>
                <a:latin typeface="Book Antiqua" panose="02040602050305030304" pitchFamily="18" charset="0"/>
                <a:ea typeface="Times New Roman" panose="02020603050405020304" pitchFamily="18" charset="0"/>
              </a:rPr>
              <a:t>– examples are reducing fossil fuel use, net zero carbon efforts and renewable energy, protecting biodiversity and providing access to clean water.</a:t>
            </a:r>
          </a:p>
          <a:p>
            <a:pPr algn="ctr" fontAlgn="base">
              <a:lnSpc>
                <a:spcPct val="115000"/>
              </a:lnSpc>
            </a:pPr>
            <a:endParaRPr lang="en-US" sz="2000" dirty="0">
              <a:solidFill>
                <a:schemeClr val="bg1"/>
              </a:solidFill>
              <a:latin typeface="Book Antiqua" panose="02040602050305030304" pitchFamily="18" charset="0"/>
              <a:ea typeface="Times New Roman" panose="02020603050405020304" pitchFamily="18" charset="0"/>
            </a:endParaRPr>
          </a:p>
          <a:p>
            <a:pPr algn="ctr" fontAlgn="base">
              <a:lnSpc>
                <a:spcPct val="115000"/>
              </a:lnSpc>
            </a:pPr>
            <a:r>
              <a:rPr lang="en-US" sz="2400" b="1" dirty="0">
                <a:solidFill>
                  <a:schemeClr val="bg1"/>
                </a:solidFill>
                <a:latin typeface="Book Antiqua" panose="02040602050305030304" pitchFamily="18" charset="0"/>
                <a:ea typeface="Times New Roman" panose="02020603050405020304" pitchFamily="18" charset="0"/>
              </a:rPr>
              <a:t>2. </a:t>
            </a:r>
            <a:r>
              <a:rPr lang="en-US" sz="2400" b="1" i="1" dirty="0">
                <a:solidFill>
                  <a:schemeClr val="bg1"/>
                </a:solidFill>
                <a:latin typeface="Book Antiqua" panose="02040602050305030304" pitchFamily="18" charset="0"/>
                <a:ea typeface="Times New Roman" panose="02020603050405020304" pitchFamily="18" charset="0"/>
              </a:rPr>
              <a:t> Cry of the Poor</a:t>
            </a:r>
            <a:r>
              <a:rPr lang="en-US" sz="2400" b="1" dirty="0">
                <a:solidFill>
                  <a:schemeClr val="bg1"/>
                </a:solidFill>
                <a:latin typeface="Book Antiqua" panose="02040602050305030304" pitchFamily="18" charset="0"/>
                <a:ea typeface="Times New Roman" panose="02020603050405020304" pitchFamily="18" charset="0"/>
              </a:rPr>
              <a:t> </a:t>
            </a:r>
            <a:r>
              <a:rPr lang="en-US" sz="2000" dirty="0">
                <a:solidFill>
                  <a:schemeClr val="bg1"/>
                </a:solidFill>
                <a:latin typeface="Book Antiqua" panose="02040602050305030304" pitchFamily="18" charset="0"/>
                <a:ea typeface="Times New Roman" panose="02020603050405020304" pitchFamily="18" charset="0"/>
              </a:rPr>
              <a:t>– examples are protection of human life and all forms of life, caring for vulnerable groups such as migrants, children at risk and indigenous peoples.</a:t>
            </a:r>
          </a:p>
          <a:p>
            <a:pPr algn="ctr" fontAlgn="base">
              <a:lnSpc>
                <a:spcPct val="115000"/>
              </a:lnSpc>
            </a:pPr>
            <a:endParaRPr lang="en-US" sz="2000" dirty="0">
              <a:solidFill>
                <a:schemeClr val="bg1"/>
              </a:solidFill>
              <a:latin typeface="Book Antiqua" panose="02040602050305030304" pitchFamily="18" charset="0"/>
              <a:ea typeface="Times New Roman" panose="02020603050405020304" pitchFamily="18" charset="0"/>
            </a:endParaRPr>
          </a:p>
          <a:p>
            <a:pPr algn="ctr" fontAlgn="base">
              <a:lnSpc>
                <a:spcPct val="115000"/>
              </a:lnSpc>
            </a:pPr>
            <a:r>
              <a:rPr lang="en-US" sz="2400" b="1" dirty="0">
                <a:solidFill>
                  <a:schemeClr val="bg1"/>
                </a:solidFill>
                <a:latin typeface="Book Antiqua" panose="02040602050305030304" pitchFamily="18" charset="0"/>
                <a:ea typeface="Times New Roman" panose="02020603050405020304" pitchFamily="18" charset="0"/>
              </a:rPr>
              <a:t>3. </a:t>
            </a:r>
            <a:r>
              <a:rPr lang="en-US" sz="2400" b="1" i="1" dirty="0">
                <a:solidFill>
                  <a:schemeClr val="bg1"/>
                </a:solidFill>
                <a:latin typeface="Book Antiqua" panose="02040602050305030304" pitchFamily="18" charset="0"/>
                <a:ea typeface="Times New Roman" panose="02020603050405020304" pitchFamily="18" charset="0"/>
              </a:rPr>
              <a:t>Ecological Economics</a:t>
            </a:r>
            <a:r>
              <a:rPr lang="en-US" sz="2400" b="1" dirty="0">
                <a:solidFill>
                  <a:schemeClr val="bg1"/>
                </a:solidFill>
                <a:latin typeface="Book Antiqua" panose="02040602050305030304" pitchFamily="18" charset="0"/>
                <a:ea typeface="Times New Roman" panose="02020603050405020304" pitchFamily="18" charset="0"/>
              </a:rPr>
              <a:t> </a:t>
            </a:r>
            <a:r>
              <a:rPr lang="en-US" sz="2000" dirty="0">
                <a:solidFill>
                  <a:schemeClr val="bg1"/>
                </a:solidFill>
                <a:latin typeface="Book Antiqua" panose="02040602050305030304" pitchFamily="18" charset="0"/>
                <a:ea typeface="Times New Roman" panose="02020603050405020304" pitchFamily="18" charset="0"/>
              </a:rPr>
              <a:t>– examples are Fair-trade, ethical purchasing, sustainable production, investment in renewable energy  and divestment from damaging economic activities including those responsible for pollution, fossil fuels and those that harm people and communities.</a:t>
            </a:r>
          </a:p>
          <a:p>
            <a:pPr algn="ctr" fontAlgn="base">
              <a:lnSpc>
                <a:spcPct val="115000"/>
              </a:lnSpc>
            </a:pPr>
            <a:endParaRPr lang="en-US" sz="2000" dirty="0">
              <a:solidFill>
                <a:schemeClr val="bg1"/>
              </a:solidFill>
              <a:latin typeface="Book Antiqua" panose="02040602050305030304" pitchFamily="18" charset="0"/>
              <a:ea typeface="Times New Roman" panose="02020603050405020304" pitchFamily="18" charset="0"/>
            </a:endParaRPr>
          </a:p>
          <a:p>
            <a:pPr algn="ctr" fontAlgn="base">
              <a:lnSpc>
                <a:spcPct val="115000"/>
              </a:lnSpc>
            </a:pP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01BEE9D1-A723-8F47-B843-CBC4AD12327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204643" y="65159"/>
            <a:ext cx="865510" cy="846811"/>
          </a:xfrm>
          <a:prstGeom prst="rect">
            <a:avLst/>
          </a:prstGeom>
        </p:spPr>
      </p:pic>
      <p:pic>
        <p:nvPicPr>
          <p:cNvPr id="9" name="Picture 8">
            <a:extLst>
              <a:ext uri="{FF2B5EF4-FFF2-40B4-BE49-F238E27FC236}">
                <a16:creationId xmlns:a16="http://schemas.microsoft.com/office/drawing/2014/main" id="{B69463A6-659B-D443-A78F-B2261C6339F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9181" y="5815012"/>
            <a:ext cx="865510" cy="846811"/>
          </a:xfrm>
          <a:prstGeom prst="rect">
            <a:avLst/>
          </a:prstGeom>
        </p:spPr>
      </p:pic>
      <p:pic>
        <p:nvPicPr>
          <p:cNvPr id="10" name="Picture 9">
            <a:extLst>
              <a:ext uri="{FF2B5EF4-FFF2-40B4-BE49-F238E27FC236}">
                <a16:creationId xmlns:a16="http://schemas.microsoft.com/office/drawing/2014/main" id="{A283D5FE-FF0F-B645-91C0-75C61724340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204643" y="5815012"/>
            <a:ext cx="865510" cy="846811"/>
          </a:xfrm>
          <a:prstGeom prst="rect">
            <a:avLst/>
          </a:prstGeom>
        </p:spPr>
      </p:pic>
    </p:spTree>
    <p:extLst>
      <p:ext uri="{BB962C8B-B14F-4D97-AF65-F5344CB8AC3E}">
        <p14:creationId xmlns:p14="http://schemas.microsoft.com/office/powerpoint/2010/main" val="1287181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BD78B5-B561-784C-96C7-F4979AF18C0F}"/>
              </a:ext>
            </a:extLst>
          </p:cNvPr>
          <p:cNvSpPr/>
          <p:nvPr/>
        </p:nvSpPr>
        <p:spPr>
          <a:xfrm>
            <a:off x="0" y="857250"/>
            <a:ext cx="12192000" cy="5530745"/>
          </a:xfrm>
          <a:prstGeom prst="rect">
            <a:avLst/>
          </a:prstGeom>
          <a:noFill/>
        </p:spPr>
        <p:txBody>
          <a:bodyPr wrap="square">
            <a:spAutoFit/>
          </a:bodyPr>
          <a:lstStyle/>
          <a:p>
            <a:pPr algn="ctr" fontAlgn="base"/>
            <a:r>
              <a:rPr lang="en-US" sz="2000" b="1" dirty="0">
                <a:solidFill>
                  <a:schemeClr val="bg1"/>
                </a:solidFill>
                <a:latin typeface="Book Antiqua" panose="02040602050305030304" pitchFamily="18" charset="0"/>
                <a:ea typeface="Times New Roman" panose="02020603050405020304" pitchFamily="18" charset="0"/>
              </a:rPr>
              <a:t>	4. </a:t>
            </a:r>
            <a:r>
              <a:rPr lang="en-US" sz="2400" b="1" i="1" dirty="0">
                <a:solidFill>
                  <a:schemeClr val="bg1"/>
                </a:solidFill>
                <a:latin typeface="Book Antiqua" panose="02040602050305030304" pitchFamily="18" charset="0"/>
                <a:ea typeface="Times New Roman" panose="02020603050405020304" pitchFamily="18" charset="0"/>
              </a:rPr>
              <a:t>Adoption of Simple Lifestyles</a:t>
            </a:r>
            <a:r>
              <a:rPr lang="en-US" sz="2400" b="1" dirty="0">
                <a:solidFill>
                  <a:schemeClr val="bg1"/>
                </a:solidFill>
                <a:latin typeface="Book Antiqua" panose="02040602050305030304" pitchFamily="18" charset="0"/>
                <a:ea typeface="Times New Roman" panose="02020603050405020304" pitchFamily="18" charset="0"/>
              </a:rPr>
              <a:t> </a:t>
            </a:r>
            <a:r>
              <a:rPr lang="en-US" dirty="0">
                <a:solidFill>
                  <a:schemeClr val="bg1"/>
                </a:solidFill>
                <a:latin typeface="Book Antiqua" panose="02040602050305030304" pitchFamily="18" charset="0"/>
                <a:ea typeface="Times New Roman" panose="02020603050405020304" pitchFamily="18" charset="0"/>
              </a:rPr>
              <a:t>– </a:t>
            </a:r>
            <a:r>
              <a:rPr lang="en-US" sz="2000" dirty="0">
                <a:solidFill>
                  <a:schemeClr val="bg1"/>
                </a:solidFill>
                <a:latin typeface="Book Antiqua" panose="02040602050305030304" pitchFamily="18" charset="0"/>
                <a:ea typeface="Times New Roman" panose="02020603050405020304" pitchFamily="18" charset="0"/>
              </a:rPr>
              <a:t>examples are reduction in consumption, reduction of use 		of energy, reduction of waste, use of plastics, reduction in the amount of meat eaten, use of public transport and avoiding pollution.</a:t>
            </a:r>
          </a:p>
          <a:p>
            <a:pPr algn="ctr" fontAlgn="base"/>
            <a:endParaRPr lang="en-US" dirty="0">
              <a:solidFill>
                <a:schemeClr val="bg1"/>
              </a:solidFill>
              <a:latin typeface="Book Antiqua" panose="02040602050305030304" pitchFamily="18" charset="0"/>
              <a:ea typeface="Times New Roman" panose="02020603050405020304" pitchFamily="18" charset="0"/>
            </a:endParaRPr>
          </a:p>
          <a:p>
            <a:pPr algn="ctr" fontAlgn="base"/>
            <a:r>
              <a:rPr lang="en-US" sz="2000" b="1" dirty="0">
                <a:solidFill>
                  <a:schemeClr val="bg1"/>
                </a:solidFill>
                <a:latin typeface="Book Antiqua" panose="02040602050305030304" pitchFamily="18" charset="0"/>
                <a:ea typeface="Times New Roman" panose="02020603050405020304" pitchFamily="18" charset="0"/>
              </a:rPr>
              <a:t>	5. </a:t>
            </a:r>
            <a:r>
              <a:rPr lang="en-US" sz="2400" b="1" i="1" dirty="0">
                <a:solidFill>
                  <a:schemeClr val="bg1"/>
                </a:solidFill>
                <a:latin typeface="Book Antiqua" panose="02040602050305030304" pitchFamily="18" charset="0"/>
                <a:ea typeface="Times New Roman" panose="02020603050405020304" pitchFamily="18" charset="0"/>
              </a:rPr>
              <a:t>Ecological Education</a:t>
            </a:r>
            <a:r>
              <a:rPr lang="en-US" sz="2400" b="1" dirty="0">
                <a:solidFill>
                  <a:schemeClr val="bg1"/>
                </a:solidFill>
                <a:latin typeface="Book Antiqua" panose="02040602050305030304" pitchFamily="18" charset="0"/>
                <a:ea typeface="Times New Roman" panose="02020603050405020304" pitchFamily="18" charset="0"/>
              </a:rPr>
              <a:t> </a:t>
            </a:r>
            <a:r>
              <a:rPr lang="en-US" dirty="0">
                <a:solidFill>
                  <a:schemeClr val="bg1"/>
                </a:solidFill>
                <a:latin typeface="Book Antiqua" panose="02040602050305030304" pitchFamily="18" charset="0"/>
                <a:ea typeface="Times New Roman" panose="02020603050405020304" pitchFamily="18" charset="0"/>
              </a:rPr>
              <a:t>– </a:t>
            </a:r>
            <a:r>
              <a:rPr lang="en-US" sz="2000" dirty="0">
                <a:solidFill>
                  <a:schemeClr val="bg1"/>
                </a:solidFill>
                <a:latin typeface="Book Antiqua" panose="02040602050305030304" pitchFamily="18" charset="0"/>
                <a:ea typeface="Times New Roman" panose="02020603050405020304" pitchFamily="18" charset="0"/>
              </a:rPr>
              <a:t>examples are creating ecological awareness and action through 			embedding integral ecology in educational courses and institutions and encouraging the ecological vocation for learners, teachers and leaders.</a:t>
            </a:r>
            <a:endParaRPr lang="en-US" dirty="0">
              <a:solidFill>
                <a:schemeClr val="bg1"/>
              </a:solidFill>
              <a:latin typeface="Book Antiqua" panose="02040602050305030304" pitchFamily="18" charset="0"/>
              <a:ea typeface="Times New Roman" panose="02020603050405020304" pitchFamily="18" charset="0"/>
            </a:endParaRPr>
          </a:p>
          <a:p>
            <a:pPr algn="ctr" fontAlgn="base">
              <a:lnSpc>
                <a:spcPct val="115000"/>
              </a:lnSpc>
            </a:pPr>
            <a:endParaRPr lang="en-US" dirty="0">
              <a:solidFill>
                <a:schemeClr val="bg1"/>
              </a:solidFill>
              <a:latin typeface="Book Antiqua" panose="02040602050305030304" pitchFamily="18" charset="0"/>
              <a:ea typeface="Times New Roman" panose="02020603050405020304" pitchFamily="18" charset="0"/>
            </a:endParaRPr>
          </a:p>
          <a:p>
            <a:pPr algn="ctr" fontAlgn="base"/>
            <a:r>
              <a:rPr lang="en-US" sz="2000" b="1" dirty="0">
                <a:solidFill>
                  <a:schemeClr val="bg1"/>
                </a:solidFill>
                <a:latin typeface="Book Antiqua" panose="02040602050305030304" pitchFamily="18" charset="0"/>
                <a:ea typeface="Times New Roman" panose="02020603050405020304" pitchFamily="18" charset="0"/>
              </a:rPr>
              <a:t>	6.</a:t>
            </a:r>
            <a:r>
              <a:rPr lang="en-US" sz="2000" b="1" i="1" dirty="0">
                <a:solidFill>
                  <a:schemeClr val="bg1"/>
                </a:solidFill>
                <a:latin typeface="Book Antiqua" panose="02040602050305030304" pitchFamily="18" charset="0"/>
                <a:ea typeface="Times New Roman" panose="02020603050405020304" pitchFamily="18" charset="0"/>
              </a:rPr>
              <a:t> </a:t>
            </a:r>
            <a:r>
              <a:rPr lang="en-US" sz="2400" b="1" i="1" dirty="0">
                <a:solidFill>
                  <a:schemeClr val="bg1"/>
                </a:solidFill>
                <a:latin typeface="Book Antiqua" panose="02040602050305030304" pitchFamily="18" charset="0"/>
                <a:ea typeface="Times New Roman" panose="02020603050405020304" pitchFamily="18" charset="0"/>
              </a:rPr>
              <a:t>Ecological Spirituality</a:t>
            </a:r>
            <a:r>
              <a:rPr lang="en-US" sz="2400" b="1" dirty="0">
                <a:solidFill>
                  <a:schemeClr val="bg1"/>
                </a:solidFill>
                <a:latin typeface="Book Antiqua" panose="02040602050305030304" pitchFamily="18" charset="0"/>
                <a:ea typeface="Times New Roman" panose="02020603050405020304" pitchFamily="18" charset="0"/>
              </a:rPr>
              <a:t> </a:t>
            </a:r>
            <a:r>
              <a:rPr lang="en-US" dirty="0">
                <a:solidFill>
                  <a:schemeClr val="bg1"/>
                </a:solidFill>
                <a:latin typeface="Book Antiqua" panose="02040602050305030304" pitchFamily="18" charset="0"/>
                <a:ea typeface="Times New Roman" panose="02020603050405020304" pitchFamily="18" charset="0"/>
              </a:rPr>
              <a:t>– </a:t>
            </a:r>
            <a:r>
              <a:rPr lang="en-US" sz="2000" dirty="0">
                <a:solidFill>
                  <a:schemeClr val="bg1"/>
                </a:solidFill>
                <a:latin typeface="Book Antiqua" panose="02040602050305030304" pitchFamily="18" charset="0"/>
                <a:ea typeface="Times New Roman" panose="02020603050405020304" pitchFamily="18" charset="0"/>
              </a:rPr>
              <a:t>examples are renewing our spiritual life through a greater 			interaction with God’s created world encouraging ecological conversion to a caring 			stewardship of the earth and bringing that focus into liturgical practice, prayer and retreats</a:t>
            </a:r>
            <a:r>
              <a:rPr lang="en-US" dirty="0">
                <a:solidFill>
                  <a:schemeClr val="bg1"/>
                </a:solidFill>
                <a:latin typeface="Book Antiqua" panose="02040602050305030304" pitchFamily="18" charset="0"/>
                <a:ea typeface="Times New Roman" panose="02020603050405020304" pitchFamily="18" charset="0"/>
              </a:rPr>
              <a:t>.</a:t>
            </a:r>
          </a:p>
          <a:p>
            <a:pPr algn="ctr" fontAlgn="base">
              <a:lnSpc>
                <a:spcPct val="115000"/>
              </a:lnSpc>
            </a:pPr>
            <a:endParaRPr lang="en-US" dirty="0">
              <a:solidFill>
                <a:schemeClr val="bg1"/>
              </a:solidFill>
              <a:latin typeface="Book Antiqua" panose="02040602050305030304" pitchFamily="18" charset="0"/>
              <a:ea typeface="Times New Roman" panose="02020603050405020304" pitchFamily="18" charset="0"/>
            </a:endParaRPr>
          </a:p>
          <a:p>
            <a:pPr algn="ctr" fontAlgn="base"/>
            <a:r>
              <a:rPr lang="en-US" sz="2000" b="1" dirty="0">
                <a:solidFill>
                  <a:schemeClr val="bg1"/>
                </a:solidFill>
                <a:latin typeface="Book Antiqua" panose="02040602050305030304" pitchFamily="18" charset="0"/>
                <a:ea typeface="Times New Roman" panose="02020603050405020304" pitchFamily="18" charset="0"/>
              </a:rPr>
              <a:t>	7. </a:t>
            </a:r>
            <a:r>
              <a:rPr lang="en-US" sz="2400" b="1" i="1" dirty="0">
                <a:solidFill>
                  <a:schemeClr val="bg1"/>
                </a:solidFill>
                <a:latin typeface="Book Antiqua" panose="02040602050305030304" pitchFamily="18" charset="0"/>
                <a:ea typeface="Times New Roman" panose="02020603050405020304" pitchFamily="18" charset="0"/>
              </a:rPr>
              <a:t>Community Resilience and Empowerment</a:t>
            </a:r>
            <a:r>
              <a:rPr lang="en-US" dirty="0">
                <a:solidFill>
                  <a:schemeClr val="bg1"/>
                </a:solidFill>
                <a:latin typeface="Book Antiqua" panose="02040602050305030304" pitchFamily="18" charset="0"/>
                <a:ea typeface="Times New Roman" panose="02020603050405020304" pitchFamily="18" charset="0"/>
              </a:rPr>
              <a:t>– </a:t>
            </a:r>
            <a:r>
              <a:rPr lang="en-US" sz="2000" dirty="0">
                <a:solidFill>
                  <a:schemeClr val="bg1"/>
                </a:solidFill>
                <a:latin typeface="Book Antiqua" panose="02040602050305030304" pitchFamily="18" charset="0"/>
                <a:ea typeface="Times New Roman" panose="02020603050405020304" pitchFamily="18" charset="0"/>
              </a:rPr>
              <a:t>examples are advocacy and 			campaigning  from the local level to the international level, hands-on awareness of the local environment and protection of local ecosystems.</a:t>
            </a:r>
            <a:endParaRPr lang="en-US" dirty="0">
              <a:solidFill>
                <a:schemeClr val="bg1"/>
              </a:solidFill>
              <a:latin typeface="Book Antiqua" panose="02040602050305030304" pitchFamily="18" charset="0"/>
              <a:ea typeface="Times New Roman" panose="02020603050405020304" pitchFamily="18" charset="0"/>
            </a:endParaRPr>
          </a:p>
          <a:p>
            <a:pPr algn="ctr"/>
            <a:r>
              <a:rPr lang="en-US" dirty="0">
                <a:solidFill>
                  <a:schemeClr val="bg1"/>
                </a:solidFill>
                <a:latin typeface="Book Antiqua" panose="02040602050305030304" pitchFamily="18" charset="0"/>
                <a:ea typeface="Calibri" panose="020F0502020204030204" pitchFamily="34" charset="0"/>
                <a:cs typeface="Times New Roman" panose="02020603050405020304" pitchFamily="18" charset="0"/>
              </a:rPr>
              <a:t> </a:t>
            </a:r>
            <a:endParaRPr lang="en-US" sz="2000" dirty="0"/>
          </a:p>
        </p:txBody>
      </p:sp>
      <p:pic>
        <p:nvPicPr>
          <p:cNvPr id="3" name="Picture 2">
            <a:extLst>
              <a:ext uri="{FF2B5EF4-FFF2-40B4-BE49-F238E27FC236}">
                <a16:creationId xmlns:a16="http://schemas.microsoft.com/office/drawing/2014/main" id="{C9F53EAE-4287-F941-B491-359F3542B0F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21722" y="196177"/>
            <a:ext cx="865510" cy="846811"/>
          </a:xfrm>
          <a:prstGeom prst="rect">
            <a:avLst/>
          </a:prstGeom>
        </p:spPr>
      </p:pic>
      <p:pic>
        <p:nvPicPr>
          <p:cNvPr id="4" name="Picture 3">
            <a:extLst>
              <a:ext uri="{FF2B5EF4-FFF2-40B4-BE49-F238E27FC236}">
                <a16:creationId xmlns:a16="http://schemas.microsoft.com/office/drawing/2014/main" id="{178749BC-FD4E-9847-9AA7-3252F2C787F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0889722" y="5820690"/>
            <a:ext cx="865510" cy="846811"/>
          </a:xfrm>
          <a:prstGeom prst="rect">
            <a:avLst/>
          </a:prstGeom>
        </p:spPr>
      </p:pic>
    </p:spTree>
    <p:extLst>
      <p:ext uri="{BB962C8B-B14F-4D97-AF65-F5344CB8AC3E}">
        <p14:creationId xmlns:p14="http://schemas.microsoft.com/office/powerpoint/2010/main" val="289298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975AA1-C83D-7246-843C-FE006B3EDD6B}"/>
              </a:ext>
            </a:extLst>
          </p:cNvPr>
          <p:cNvSpPr/>
          <p:nvPr/>
        </p:nvSpPr>
        <p:spPr>
          <a:xfrm>
            <a:off x="4693920" y="1028343"/>
            <a:ext cx="7346795" cy="2400657"/>
          </a:xfrm>
          <a:prstGeom prst="rect">
            <a:avLst/>
          </a:prstGeom>
        </p:spPr>
        <p:txBody>
          <a:bodyPr wrap="square">
            <a:spAutoFit/>
          </a:bodyPr>
          <a:lstStyle/>
          <a:p>
            <a:pPr algn="ctr">
              <a:lnSpc>
                <a:spcPct val="150000"/>
              </a:lnSpc>
            </a:pPr>
            <a:r>
              <a:rPr lang="en-US" b="1" dirty="0">
                <a:solidFill>
                  <a:schemeClr val="bg2"/>
                </a:solidFill>
                <a:latin typeface="Comic Sans MS" panose="030F0902030302020204" pitchFamily="66" charset="0"/>
              </a:rPr>
              <a:t>An example of this might be when we fail to see that toxic dumping, building incinerators or climate disasters disproportionately impact communities of color and/or impoverished neighborhoods. </a:t>
            </a:r>
          </a:p>
          <a:p>
            <a:pPr algn="ctr">
              <a:lnSpc>
                <a:spcPct val="150000"/>
              </a:lnSpc>
            </a:pPr>
            <a:endParaRPr lang="en-US" sz="1600" dirty="0">
              <a:latin typeface="Book Antiqua" panose="02040602050305030304" pitchFamily="18" charset="0"/>
            </a:endParaRPr>
          </a:p>
          <a:p>
            <a:pPr algn="ctr"/>
            <a:r>
              <a:rPr lang="en-US" dirty="0">
                <a:latin typeface="Book Antiqua" panose="02040602050305030304" pitchFamily="18" charset="0"/>
              </a:rPr>
              <a:t> </a:t>
            </a:r>
          </a:p>
        </p:txBody>
      </p:sp>
      <p:pic>
        <p:nvPicPr>
          <p:cNvPr id="4" name="Picture 3">
            <a:extLst>
              <a:ext uri="{FF2B5EF4-FFF2-40B4-BE49-F238E27FC236}">
                <a16:creationId xmlns:a16="http://schemas.microsoft.com/office/drawing/2014/main" id="{7EDAA5EF-40F1-F944-8EC1-A7A42AABB49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26450" y="4382898"/>
            <a:ext cx="3111500" cy="2070100"/>
          </a:xfrm>
          <a:prstGeom prst="rect">
            <a:avLst/>
          </a:prstGeom>
        </p:spPr>
      </p:pic>
      <p:pic>
        <p:nvPicPr>
          <p:cNvPr id="7" name="Picture 6">
            <a:extLst>
              <a:ext uri="{FF2B5EF4-FFF2-40B4-BE49-F238E27FC236}">
                <a16:creationId xmlns:a16="http://schemas.microsoft.com/office/drawing/2014/main" id="{3009D093-6392-4540-A860-430389DCBA6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83920" y="209504"/>
            <a:ext cx="3810000" cy="2540000"/>
          </a:xfrm>
          <a:prstGeom prst="rect">
            <a:avLst/>
          </a:prstGeom>
        </p:spPr>
      </p:pic>
      <p:sp>
        <p:nvSpPr>
          <p:cNvPr id="9" name="TextBox 8">
            <a:extLst>
              <a:ext uri="{FF2B5EF4-FFF2-40B4-BE49-F238E27FC236}">
                <a16:creationId xmlns:a16="http://schemas.microsoft.com/office/drawing/2014/main" id="{36933569-9021-DD4B-B8DE-8282B9B77B40}"/>
              </a:ext>
            </a:extLst>
          </p:cNvPr>
          <p:cNvSpPr txBox="1"/>
          <p:nvPr/>
        </p:nvSpPr>
        <p:spPr>
          <a:xfrm>
            <a:off x="883920" y="3803780"/>
            <a:ext cx="6842760" cy="2544351"/>
          </a:xfrm>
          <a:prstGeom prst="rect">
            <a:avLst/>
          </a:prstGeom>
          <a:noFill/>
        </p:spPr>
        <p:txBody>
          <a:bodyPr wrap="square" rtlCol="0">
            <a:spAutoFit/>
          </a:bodyPr>
          <a:lstStyle/>
          <a:p>
            <a:pPr algn="ctr">
              <a:lnSpc>
                <a:spcPct val="150000"/>
              </a:lnSpc>
            </a:pPr>
            <a:r>
              <a:rPr lang="en-US" b="1" dirty="0">
                <a:solidFill>
                  <a:schemeClr val="bg2"/>
                </a:solidFill>
                <a:latin typeface="Book Antiqua" panose="02040602050305030304" pitchFamily="18" charset="0"/>
              </a:rPr>
              <a:t>There is a direct correlation and the </a:t>
            </a:r>
            <a:r>
              <a:rPr lang="en-US" b="1" dirty="0" err="1">
                <a:solidFill>
                  <a:schemeClr val="bg2"/>
                </a:solidFill>
                <a:latin typeface="Book Antiqua" panose="02040602050305030304" pitchFamily="18" charset="0"/>
              </a:rPr>
              <a:t>Laudato</a:t>
            </a:r>
            <a:r>
              <a:rPr lang="en-US" b="1" dirty="0">
                <a:solidFill>
                  <a:schemeClr val="bg2"/>
                </a:solidFill>
                <a:latin typeface="Book Antiqua" panose="02040602050305030304" pitchFamily="18" charset="0"/>
              </a:rPr>
              <a:t> Si’ Goals beg us to make the connection. Working for anti-racism and health of the planet, together, can be beacon of hope illumining Integral Ecology. Pope Francis is clear that the social and </a:t>
            </a:r>
          </a:p>
          <a:p>
            <a:pPr algn="ctr">
              <a:lnSpc>
                <a:spcPct val="150000"/>
              </a:lnSpc>
            </a:pPr>
            <a:r>
              <a:rPr lang="en-US" b="1" dirty="0">
                <a:solidFill>
                  <a:schemeClr val="bg2"/>
                </a:solidFill>
                <a:latin typeface="Book Antiqua" panose="02040602050305030304" pitchFamily="18" charset="0"/>
              </a:rPr>
              <a:t>environmental crisis cannot be seen as two separate issues and we must be clear about that too.</a:t>
            </a:r>
          </a:p>
        </p:txBody>
      </p:sp>
    </p:spTree>
    <p:extLst>
      <p:ext uri="{BB962C8B-B14F-4D97-AF65-F5344CB8AC3E}">
        <p14:creationId xmlns:p14="http://schemas.microsoft.com/office/powerpoint/2010/main" val="1434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64DFA3-C070-5E4F-B06A-B1A975393495}"/>
              </a:ext>
            </a:extLst>
          </p:cNvPr>
          <p:cNvSpPr txBox="1"/>
          <p:nvPr/>
        </p:nvSpPr>
        <p:spPr>
          <a:xfrm>
            <a:off x="745017" y="4567425"/>
            <a:ext cx="10701968" cy="964623"/>
          </a:xfrm>
          <a:prstGeom prst="rect">
            <a:avLst/>
          </a:prstGeom>
          <a:noFill/>
        </p:spPr>
        <p:txBody>
          <a:bodyPr wrap="none" rtlCol="0">
            <a:spAutoFit/>
          </a:bodyPr>
          <a:lstStyle/>
          <a:p>
            <a:pPr algn="ctr">
              <a:lnSpc>
                <a:spcPct val="150000"/>
              </a:lnSpc>
            </a:pPr>
            <a:r>
              <a:rPr lang="en-US" sz="2000" b="1" dirty="0">
                <a:solidFill>
                  <a:schemeClr val="bg1"/>
                </a:solidFill>
                <a:latin typeface="Comic Sans MS" panose="030F0902030302020204" pitchFamily="66" charset="0"/>
              </a:rPr>
              <a:t>Is everything connected? YES!  </a:t>
            </a:r>
            <a:r>
              <a:rPr lang="en-US" sz="2000" b="1" dirty="0" err="1">
                <a:solidFill>
                  <a:schemeClr val="bg1"/>
                </a:solidFill>
                <a:latin typeface="Comic Sans MS" panose="030F0902030302020204" pitchFamily="66" charset="0"/>
              </a:rPr>
              <a:t>Laudato</a:t>
            </a:r>
            <a:r>
              <a:rPr lang="en-US" sz="2000" b="1" dirty="0">
                <a:solidFill>
                  <a:schemeClr val="bg1"/>
                </a:solidFill>
                <a:latin typeface="Comic Sans MS" panose="030F0902030302020204" pitchFamily="66" charset="0"/>
              </a:rPr>
              <a:t> Si’ is calling us to see these efforts related</a:t>
            </a:r>
          </a:p>
          <a:p>
            <a:pPr algn="ctr">
              <a:lnSpc>
                <a:spcPct val="150000"/>
              </a:lnSpc>
            </a:pPr>
            <a:r>
              <a:rPr lang="en-US" sz="2000" b="1" dirty="0">
                <a:solidFill>
                  <a:schemeClr val="bg1"/>
                </a:solidFill>
                <a:latin typeface="Comic Sans MS" panose="030F0902030302020204" pitchFamily="66" charset="0"/>
              </a:rPr>
              <a:t>the LS goals as being interconnected…and therefore an expression of Integral Ecology.</a:t>
            </a:r>
            <a:r>
              <a:rPr lang="en-US" sz="2000" dirty="0">
                <a:latin typeface="Comic Sans MS" panose="030F0902030302020204" pitchFamily="66" charset="0"/>
              </a:rPr>
              <a:t>.</a:t>
            </a:r>
          </a:p>
        </p:txBody>
      </p:sp>
      <p:pic>
        <p:nvPicPr>
          <p:cNvPr id="1026" name="Picture 2">
            <a:extLst>
              <a:ext uri="{FF2B5EF4-FFF2-40B4-BE49-F238E27FC236}">
                <a16:creationId xmlns:a16="http://schemas.microsoft.com/office/drawing/2014/main" id="{78E378B4-3812-364E-AF9B-58D6DA098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589" y="435610"/>
            <a:ext cx="10096500" cy="336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6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9F63EC-B344-7E4D-9D32-8C6104B8F40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669030" y="695317"/>
            <a:ext cx="5158740" cy="3158412"/>
          </a:xfrm>
          <a:prstGeom prst="rect">
            <a:avLst/>
          </a:prstGeom>
        </p:spPr>
      </p:pic>
      <p:sp>
        <p:nvSpPr>
          <p:cNvPr id="3" name="Rectangle 2">
            <a:extLst>
              <a:ext uri="{FF2B5EF4-FFF2-40B4-BE49-F238E27FC236}">
                <a16:creationId xmlns:a16="http://schemas.microsoft.com/office/drawing/2014/main" id="{22561323-1AF5-2944-B8FF-CA61780BE011}"/>
              </a:ext>
            </a:extLst>
          </p:cNvPr>
          <p:cNvSpPr/>
          <p:nvPr/>
        </p:nvSpPr>
        <p:spPr>
          <a:xfrm>
            <a:off x="1432560" y="4233643"/>
            <a:ext cx="9246729" cy="1969578"/>
          </a:xfrm>
          <a:prstGeom prst="rect">
            <a:avLst/>
          </a:prstGeom>
        </p:spPr>
        <p:txBody>
          <a:bodyPr wrap="square">
            <a:spAutoFit/>
          </a:bodyPr>
          <a:lstStyle/>
          <a:p>
            <a:pPr algn="ctr">
              <a:lnSpc>
                <a:spcPct val="115000"/>
              </a:lnSpc>
            </a:pPr>
            <a:r>
              <a:rPr lang="en-US" sz="2000" dirty="0">
                <a:latin typeface="Comic Sans MS" panose="030F0902030302020204" pitchFamily="66" charset="0"/>
                <a:ea typeface="Calibri" panose="020F0502020204030204" pitchFamily="34" charset="0"/>
                <a:cs typeface="Times New Roman" panose="02020603050405020304" pitchFamily="18" charset="0"/>
              </a:rPr>
              <a:t>The </a:t>
            </a:r>
            <a:r>
              <a:rPr lang="en-US" dirty="0">
                <a:latin typeface="Comic Sans MS" panose="030F0902030302020204" pitchFamily="66" charset="0"/>
                <a:ea typeface="Calibri" panose="020F0502020204030204" pitchFamily="34" charset="0"/>
                <a:cs typeface="Times New Roman" panose="02020603050405020304" pitchFamily="18" charset="0"/>
              </a:rPr>
              <a:t>Congregation made a contribution of $100,000 </a:t>
            </a:r>
          </a:p>
          <a:p>
            <a:pPr algn="ctr">
              <a:lnSpc>
                <a:spcPct val="115000"/>
              </a:lnSpc>
            </a:pPr>
            <a:r>
              <a:rPr lang="en-US" dirty="0">
                <a:latin typeface="Comic Sans MS" panose="030F0902030302020204" pitchFamily="66" charset="0"/>
                <a:ea typeface="Calibri" panose="020F0502020204030204" pitchFamily="34" charset="0"/>
                <a:cs typeface="Times New Roman" panose="02020603050405020304" pitchFamily="18" charset="0"/>
              </a:rPr>
              <a:t>to help both with the creation of the </a:t>
            </a:r>
            <a:r>
              <a:rPr lang="en-US" dirty="0" err="1">
                <a:latin typeface="Comic Sans MS" panose="030F0902030302020204" pitchFamily="66" charset="0"/>
                <a:ea typeface="Calibri" panose="020F0502020204030204" pitchFamily="34" charset="0"/>
                <a:cs typeface="Times New Roman" panose="02020603050405020304" pitchFamily="18" charset="0"/>
              </a:rPr>
              <a:t>Laudato</a:t>
            </a:r>
            <a:r>
              <a:rPr lang="en-US" dirty="0">
                <a:latin typeface="Comic Sans MS" panose="030F0902030302020204" pitchFamily="66" charset="0"/>
                <a:ea typeface="Calibri" panose="020F0502020204030204" pitchFamily="34" charset="0"/>
                <a:cs typeface="Times New Roman" panose="02020603050405020304" pitchFamily="18" charset="0"/>
              </a:rPr>
              <a:t> Si’ Action Platform website </a:t>
            </a:r>
          </a:p>
          <a:p>
            <a:pPr algn="ctr">
              <a:lnSpc>
                <a:spcPct val="115000"/>
              </a:lnSpc>
            </a:pPr>
            <a:r>
              <a:rPr lang="en-US" dirty="0">
                <a:latin typeface="Comic Sans MS" panose="030F0902030302020204" pitchFamily="66" charset="0"/>
                <a:ea typeface="Calibri" panose="020F0502020204030204" pitchFamily="34" charset="0"/>
                <a:cs typeface="Times New Roman" panose="02020603050405020304" pitchFamily="18" charset="0"/>
              </a:rPr>
              <a:t>and also to get it up and running. </a:t>
            </a:r>
          </a:p>
          <a:p>
            <a:pPr algn="ctr">
              <a:lnSpc>
                <a:spcPct val="115000"/>
              </a:lnSpc>
            </a:pPr>
            <a:endParaRPr lang="en-US" dirty="0">
              <a:latin typeface="Comic Sans MS" panose="030F0902030302020204" pitchFamily="66" charset="0"/>
              <a:ea typeface="Calibri" panose="020F0502020204030204" pitchFamily="34" charset="0"/>
              <a:cs typeface="Times New Roman" panose="02020603050405020304" pitchFamily="18" charset="0"/>
            </a:endParaRPr>
          </a:p>
          <a:p>
            <a:pPr algn="ctr">
              <a:lnSpc>
                <a:spcPct val="115000"/>
              </a:lnSpc>
            </a:pPr>
            <a:r>
              <a:rPr lang="en-US" dirty="0">
                <a:latin typeface="Comic Sans MS" panose="030F0902030302020204" pitchFamily="66" charset="0"/>
                <a:ea typeface="Calibri" panose="020F0502020204030204" pitchFamily="34" charset="0"/>
                <a:cs typeface="Times New Roman" panose="02020603050405020304" pitchFamily="18" charset="0"/>
                <a:hlinkClick r:id="rId4"/>
              </a:rPr>
              <a:t>www.laudatosiactionplatform.org</a:t>
            </a:r>
            <a:r>
              <a:rPr lang="en-US" dirty="0">
                <a:latin typeface="Comic Sans MS" panose="030F0902030302020204" pitchFamily="66" charset="0"/>
                <a:ea typeface="Calibri" panose="020F0502020204030204" pitchFamily="34" charset="0"/>
                <a:cs typeface="Times New Roman" panose="02020603050405020304" pitchFamily="18" charset="0"/>
              </a:rPr>
              <a:t> </a:t>
            </a:r>
          </a:p>
          <a:p>
            <a:pPr algn="ctr">
              <a:lnSpc>
                <a:spcPct val="107000"/>
              </a:lnSpc>
              <a:spcAft>
                <a:spcPts val="800"/>
              </a:spcAft>
            </a:pPr>
            <a:r>
              <a:rPr lang="en-US" sz="1600" dirty="0">
                <a:latin typeface="Comic Sans MS" panose="030F0902030302020204" pitchFamily="66" charset="0"/>
                <a:ea typeface="Calibri" panose="020F0502020204030204" pitchFamily="34" charset="0"/>
                <a:cs typeface="Times New Roman" panose="02020603050405020304" pitchFamily="18" charset="0"/>
              </a:rPr>
              <a:t> </a:t>
            </a:r>
            <a:endParaRPr lang="en-US" sz="1600" dirty="0">
              <a:latin typeface="Comic Sans MS" panose="030F0902030302020204" pitchFamily="66" charset="0"/>
            </a:endParaRPr>
          </a:p>
        </p:txBody>
      </p:sp>
    </p:spTree>
    <p:extLst>
      <p:ext uri="{BB962C8B-B14F-4D97-AF65-F5344CB8AC3E}">
        <p14:creationId xmlns:p14="http://schemas.microsoft.com/office/powerpoint/2010/main" val="2859974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7509</TotalTime>
  <Words>1043</Words>
  <Application>Microsoft Macintosh PowerPoint</Application>
  <PresentationFormat>Widescreen</PresentationFormat>
  <Paragraphs>83</Paragraphs>
  <Slides>13</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Book Antiqua</vt:lpstr>
      <vt:lpstr>Calibri</vt:lpstr>
      <vt:lpstr>Calibri Light</vt:lpstr>
      <vt:lpstr>Comic Sans MS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Sherman</dc:creator>
  <cp:lastModifiedBy>Kathleen Sherman</cp:lastModifiedBy>
  <cp:revision>23</cp:revision>
  <dcterms:created xsi:type="dcterms:W3CDTF">2022-02-07T15:36:23Z</dcterms:created>
  <dcterms:modified xsi:type="dcterms:W3CDTF">2022-02-21T17:06:41Z</dcterms:modified>
</cp:coreProperties>
</file>